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6" r:id="rId2"/>
  </p:sldMasterIdLst>
  <p:notesMasterIdLst>
    <p:notesMasterId r:id="rId33"/>
  </p:notesMasterIdLst>
  <p:handoutMasterIdLst>
    <p:handoutMasterId r:id="rId34"/>
  </p:handoutMasterIdLst>
  <p:sldIdLst>
    <p:sldId id="340" r:id="rId3"/>
    <p:sldId id="339" r:id="rId4"/>
    <p:sldId id="400" r:id="rId5"/>
    <p:sldId id="341" r:id="rId6"/>
    <p:sldId id="407" r:id="rId7"/>
    <p:sldId id="411" r:id="rId8"/>
    <p:sldId id="408" r:id="rId9"/>
    <p:sldId id="418" r:id="rId10"/>
    <p:sldId id="409" r:id="rId11"/>
    <p:sldId id="410" r:id="rId12"/>
    <p:sldId id="421" r:id="rId13"/>
    <p:sldId id="419" r:id="rId14"/>
    <p:sldId id="422" r:id="rId15"/>
    <p:sldId id="412" r:id="rId16"/>
    <p:sldId id="423" r:id="rId17"/>
    <p:sldId id="417" r:id="rId18"/>
    <p:sldId id="413" r:id="rId19"/>
    <p:sldId id="414" r:id="rId20"/>
    <p:sldId id="424" r:id="rId21"/>
    <p:sldId id="426" r:id="rId22"/>
    <p:sldId id="415" r:id="rId23"/>
    <p:sldId id="427" r:id="rId24"/>
    <p:sldId id="428" r:id="rId25"/>
    <p:sldId id="434" r:id="rId26"/>
    <p:sldId id="433" r:id="rId27"/>
    <p:sldId id="430" r:id="rId28"/>
    <p:sldId id="429" r:id="rId29"/>
    <p:sldId id="416" r:id="rId30"/>
    <p:sldId id="431" r:id="rId31"/>
    <p:sldId id="432" r:id="rId32"/>
  </p:sldIdLst>
  <p:sldSz cx="9144000" cy="5143500" type="screen16x9"/>
  <p:notesSz cx="6858000" cy="9144000"/>
  <p:custDataLst>
    <p:tags r:id="rId35"/>
  </p:custDataLst>
  <p:defaultTextStyle>
    <a:defPPr>
      <a:defRPr lang="zh-CN"/>
    </a:defPPr>
    <a:lvl1pPr marL="0" algn="l" defTabSz="913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565" algn="l" defTabSz="913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765" algn="l" defTabSz="913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330" algn="l" defTabSz="913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6895" algn="l" defTabSz="913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3460" algn="l" defTabSz="913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0660" algn="l" defTabSz="913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7225" algn="l" defTabSz="913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3790" algn="l" defTabSz="913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6">
          <p15:clr>
            <a:srgbClr val="A4A3A4"/>
          </p15:clr>
        </p15:guide>
        <p15:guide id="2" pos="29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5A80"/>
    <a:srgbClr val="293247"/>
    <a:srgbClr val="BA8D2D"/>
    <a:srgbClr val="FEBF00"/>
    <a:srgbClr val="105A7F"/>
    <a:srgbClr val="DF213B"/>
    <a:srgbClr val="2C3E50"/>
    <a:srgbClr val="FC4349"/>
    <a:srgbClr val="C9452E"/>
    <a:srgbClr val="D7DA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26" autoAdjust="0"/>
    <p:restoredTop sz="96314" autoAdjust="0"/>
  </p:normalViewPr>
  <p:slideViewPr>
    <p:cSldViewPr>
      <p:cViewPr varScale="1">
        <p:scale>
          <a:sx n="78" d="100"/>
          <a:sy n="78" d="100"/>
        </p:scale>
        <p:origin x="892" y="36"/>
      </p:cViewPr>
      <p:guideLst>
        <p:guide orient="horz" pos="1626"/>
        <p:guide pos="290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4" d="100"/>
        <a:sy n="3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gs" Target="tags/tag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2022/11/11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05D9D-C69C-4401-9F91-BB6A25929701}" type="datetimeFigureOut">
              <a:rPr lang="zh-CN" altLang="en-US" smtClean="0"/>
              <a:t>2022/11/11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94E991-43C1-4F23-B13D-1A87AE7A51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3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565" algn="l" defTabSz="913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765" algn="l" defTabSz="913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330" algn="l" defTabSz="913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6895" algn="l" defTabSz="913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3460" algn="l" defTabSz="913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0660" algn="l" defTabSz="913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7225" algn="l" defTabSz="913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3790" algn="l" defTabSz="913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104242-42E4-462F-B9A6-468AC33D61A2}" type="slidenum">
              <a:rPr lang="zh-CN" altLang="en-US" smtClean="0">
                <a:solidFill>
                  <a:prstClr val="black"/>
                </a:solidFill>
              </a:rPr>
              <a:t>1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135CD-E861-41A7-81F0-F3B524A28841}" type="slidenum">
              <a:rPr lang="zh-CN" altLang="en-US" smtClean="0">
                <a:solidFill>
                  <a:prstClr val="black"/>
                </a:solidFill>
              </a:rPr>
              <a:t>10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135CD-E861-41A7-81F0-F3B524A28841}" type="slidenum">
              <a:rPr lang="zh-CN" altLang="en-US" smtClean="0">
                <a:solidFill>
                  <a:prstClr val="black"/>
                </a:solidFill>
              </a:rPr>
              <a:t>11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135CD-E861-41A7-81F0-F3B524A28841}" type="slidenum">
              <a:rPr lang="zh-CN" altLang="en-US" smtClean="0">
                <a:solidFill>
                  <a:prstClr val="black"/>
                </a:solidFill>
              </a:rPr>
              <a:t>12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135CD-E861-41A7-81F0-F3B524A28841}" type="slidenum">
              <a:rPr lang="zh-CN" altLang="en-US" smtClean="0">
                <a:solidFill>
                  <a:prstClr val="black"/>
                </a:solidFill>
              </a:rPr>
              <a:t>13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135CD-E861-41A7-81F0-F3B524A28841}" type="slidenum">
              <a:rPr lang="zh-CN" altLang="en-US" smtClean="0">
                <a:solidFill>
                  <a:prstClr val="black"/>
                </a:solidFill>
              </a:rPr>
              <a:t>14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135CD-E861-41A7-81F0-F3B524A28841}" type="slidenum">
              <a:rPr lang="zh-CN" altLang="en-US" smtClean="0">
                <a:solidFill>
                  <a:prstClr val="black"/>
                </a:solidFill>
              </a:rPr>
              <a:t>15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3104242-42E4-462F-B9A6-468AC33D61A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16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135CD-E861-41A7-81F0-F3B524A28841}" type="slidenum">
              <a:rPr lang="zh-CN" altLang="en-US" smtClean="0">
                <a:solidFill>
                  <a:prstClr val="black"/>
                </a:solidFill>
              </a:rPr>
              <a:t>17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135CD-E861-41A7-81F0-F3B524A28841}" type="slidenum">
              <a:rPr lang="zh-CN" altLang="en-US" smtClean="0">
                <a:solidFill>
                  <a:prstClr val="black"/>
                </a:solidFill>
              </a:rPr>
              <a:t>18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135CD-E861-41A7-81F0-F3B524A28841}" type="slidenum">
              <a:rPr lang="zh-CN" altLang="en-US" smtClean="0">
                <a:solidFill>
                  <a:prstClr val="black"/>
                </a:solidFill>
              </a:rPr>
              <a:t>19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104242-42E4-462F-B9A6-468AC33D61A2}" type="slidenum">
              <a:rPr lang="zh-CN" altLang="en-US" smtClean="0">
                <a:solidFill>
                  <a:prstClr val="black"/>
                </a:solidFill>
              </a:rPr>
              <a:t>2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135CD-E861-41A7-81F0-F3B524A28841}" type="slidenum">
              <a:rPr lang="zh-CN" altLang="en-US" smtClean="0">
                <a:solidFill>
                  <a:prstClr val="black"/>
                </a:solidFill>
              </a:rPr>
              <a:t>20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135CD-E861-41A7-81F0-F3B524A28841}" type="slidenum">
              <a:rPr lang="zh-CN" altLang="en-US" smtClean="0">
                <a:solidFill>
                  <a:prstClr val="black"/>
                </a:solidFill>
              </a:rPr>
              <a:t>21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135CD-E861-41A7-81F0-F3B524A28841}" type="slidenum">
              <a:rPr lang="zh-CN" altLang="en-US" smtClean="0">
                <a:solidFill>
                  <a:prstClr val="black"/>
                </a:solidFill>
              </a:rPr>
              <a:t>22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135CD-E861-41A7-81F0-F3B524A28841}" type="slidenum">
              <a:rPr lang="zh-CN" altLang="en-US" smtClean="0">
                <a:solidFill>
                  <a:prstClr val="black"/>
                </a:solidFill>
              </a:rPr>
              <a:t>23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135CD-E861-41A7-81F0-F3B524A28841}" type="slidenum">
              <a:rPr lang="zh-CN" altLang="en-US" smtClean="0">
                <a:solidFill>
                  <a:prstClr val="black"/>
                </a:solidFill>
              </a:rPr>
              <a:t>24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21115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135CD-E861-41A7-81F0-F3B524A28841}" type="slidenum">
              <a:rPr lang="zh-CN" altLang="en-US" smtClean="0">
                <a:solidFill>
                  <a:prstClr val="black"/>
                </a:solidFill>
              </a:rPr>
              <a:t>25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81990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135CD-E861-41A7-81F0-F3B524A28841}" type="slidenum">
              <a:rPr lang="zh-CN" altLang="en-US" smtClean="0">
                <a:solidFill>
                  <a:prstClr val="black"/>
                </a:solidFill>
              </a:rPr>
              <a:t>26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135CD-E861-41A7-81F0-F3B524A28841}" type="slidenum">
              <a:rPr lang="zh-CN" altLang="en-US" smtClean="0">
                <a:solidFill>
                  <a:prstClr val="black"/>
                </a:solidFill>
              </a:rPr>
              <a:t>27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135CD-E861-41A7-81F0-F3B524A28841}" type="slidenum">
              <a:rPr lang="zh-CN" altLang="en-US" smtClean="0">
                <a:solidFill>
                  <a:prstClr val="black"/>
                </a:solidFill>
              </a:rPr>
              <a:t>28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104242-42E4-462F-B9A6-468AC33D61A2}" type="slidenum">
              <a:rPr lang="zh-CN" altLang="en-US" smtClean="0">
                <a:solidFill>
                  <a:prstClr val="black"/>
                </a:solidFill>
              </a:rPr>
              <a:t>29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3104242-42E4-462F-B9A6-468AC33D61A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104242-42E4-462F-B9A6-468AC33D61A2}" type="slidenum">
              <a:rPr lang="zh-CN" altLang="en-US" smtClean="0">
                <a:solidFill>
                  <a:prstClr val="black"/>
                </a:solidFill>
              </a:rPr>
              <a:t>30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135CD-E861-41A7-81F0-F3B524A28841}" type="slidenum">
              <a:rPr lang="zh-CN" altLang="en-US" smtClean="0">
                <a:solidFill>
                  <a:prstClr val="black"/>
                </a:solidFill>
              </a:rPr>
              <a:t>4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135CD-E861-41A7-81F0-F3B524A28841}" type="slidenum">
              <a:rPr lang="zh-CN" altLang="en-US" smtClean="0">
                <a:solidFill>
                  <a:prstClr val="black"/>
                </a:solidFill>
              </a:rPr>
              <a:t>5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3104242-42E4-462F-B9A6-468AC33D61A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135CD-E861-41A7-81F0-F3B524A28841}" type="slidenum">
              <a:rPr lang="zh-CN" altLang="en-US" smtClean="0">
                <a:solidFill>
                  <a:prstClr val="black"/>
                </a:solidFill>
              </a:rPr>
              <a:t>7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135CD-E861-41A7-81F0-F3B524A28841}" type="slidenum">
              <a:rPr lang="zh-CN" altLang="en-US" smtClean="0">
                <a:solidFill>
                  <a:prstClr val="black"/>
                </a:solidFill>
              </a:rPr>
              <a:t>8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135CD-E861-41A7-81F0-F3B524A28841}" type="slidenum">
              <a:rPr lang="zh-CN" altLang="en-US" smtClean="0">
                <a:solidFill>
                  <a:prstClr val="black"/>
                </a:solidFill>
              </a:rPr>
              <a:t>9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PPT改稿\商务\未标题-6 副本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427"/>
            <a:ext cx="2080518" cy="482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</p:spPr>
        <p:txBody>
          <a:bodyPr/>
          <a:lstStyle>
            <a:lvl1pPr>
              <a:defRPr>
                <a:solidFill>
                  <a:schemeClr val="accent4">
                    <a:lumMod val="100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</p:spPr>
        <p:txBody>
          <a:bodyPr/>
          <a:lstStyle>
            <a:lvl1pPr>
              <a:defRPr>
                <a:solidFill>
                  <a:schemeClr val="accent4">
                    <a:lumMod val="100000"/>
                  </a:schemeClr>
                </a:solidFill>
              </a:defRPr>
            </a:lvl1pPr>
            <a:lvl2pPr>
              <a:defRPr>
                <a:solidFill>
                  <a:schemeClr val="accent4">
                    <a:lumMod val="100000"/>
                  </a:schemeClr>
                </a:solidFill>
              </a:defRPr>
            </a:lvl2pPr>
            <a:lvl3pPr>
              <a:defRPr>
                <a:solidFill>
                  <a:schemeClr val="accent4">
                    <a:lumMod val="100000"/>
                  </a:schemeClr>
                </a:solidFill>
              </a:defRPr>
            </a:lvl3pPr>
            <a:lvl4pPr>
              <a:defRPr>
                <a:solidFill>
                  <a:schemeClr val="accent4">
                    <a:lumMod val="100000"/>
                  </a:schemeClr>
                </a:solidFill>
              </a:defRPr>
            </a:lvl4pPr>
            <a:lvl5pPr>
              <a:defRPr>
                <a:solidFill>
                  <a:schemeClr val="accent4">
                    <a:lumMod val="100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>
            <a:lvl1pPr>
              <a:defRPr>
                <a:solidFill>
                  <a:schemeClr val="accent4">
                    <a:lumMod val="100000"/>
                  </a:schemeClr>
                </a:solidFill>
              </a:defRPr>
            </a:lvl1pPr>
          </a:lstStyle>
          <a:p>
            <a:fld id="{B58979D9-E8A7-4020-9F53-DCBB73454201}" type="datetimeFigureOut">
              <a:rPr lang="zh-CN" altLang="en-US" smtClean="0"/>
              <a:t>2022/11/11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>
            <a:lvl1pPr>
              <a:defRPr>
                <a:solidFill>
                  <a:schemeClr val="accent4">
                    <a:lumMod val="100000"/>
                  </a:schemeClr>
                </a:solidFill>
              </a:defRPr>
            </a:lvl1pPr>
          </a:lstStyle>
          <a:p>
            <a:fld id="{C202D614-3122-4AE3-B731-49486E3899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t>2022/11/11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pPr defTabSz="914400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t>2022/11/11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pPr defTabSz="914400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  <p:txStyles>
    <p:titleStyle>
      <a:lvl1pPr algn="l" defTabSz="68453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453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3715" indent="-171450" algn="l" defTabSz="68453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6615" indent="-171450" algn="l" defTabSz="68453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98880" indent="-171450" algn="l" defTabSz="68453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1780" indent="-171450" algn="l" defTabSz="68453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4045" indent="-171450" algn="l" defTabSz="68453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6945" indent="-171450" algn="l" defTabSz="68453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69210" indent="-171450" algn="l" defTabSz="68453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1475" indent="-171450" algn="l" defTabSz="68453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453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265" algn="l" defTabSz="68453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165" algn="l" defTabSz="68453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7430" algn="l" defTabSz="68453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0330" algn="l" defTabSz="68453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2595" algn="l" defTabSz="68453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5495" algn="l" defTabSz="68453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97760" algn="l" defTabSz="68453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0660" algn="l" defTabSz="68453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</p:sldLayoutIdLst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tmp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4" t="7457" r="14512" b="19561"/>
          <a:stretch>
            <a:fillRect/>
          </a:stretch>
        </p:blipFill>
        <p:spPr>
          <a:xfrm flipH="1">
            <a:off x="-1" y="0"/>
            <a:ext cx="9144001" cy="5143500"/>
          </a:xfrm>
          <a:prstGeom prst="rect">
            <a:avLst/>
          </a:prstGeom>
        </p:spPr>
      </p:pic>
      <p:sp>
        <p:nvSpPr>
          <p:cNvPr id="8" name="TextBox 28"/>
          <p:cNvSpPr txBox="1"/>
          <p:nvPr/>
        </p:nvSpPr>
        <p:spPr>
          <a:xfrm>
            <a:off x="3210373" y="2211710"/>
            <a:ext cx="1505643" cy="82994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85800">
              <a:defRPr/>
            </a:pPr>
            <a:r>
              <a:rPr lang="en-US" altLang="zh-CN" sz="4800" b="1" i="1" kern="0" dirty="0">
                <a:ln w="18415" cmpd="sng">
                  <a:noFill/>
                  <a:prstDash val="solid"/>
                </a:ln>
                <a:solidFill>
                  <a:schemeClr val="bg1"/>
                </a:solidFill>
                <a:cs typeface="+mn-ea"/>
                <a:sym typeface="+mn-lt"/>
              </a:rPr>
              <a:t>01</a:t>
            </a:r>
          </a:p>
        </p:txBody>
      </p:sp>
      <p:sp>
        <p:nvSpPr>
          <p:cNvPr id="9" name="TextBox 29"/>
          <p:cNvSpPr txBox="1"/>
          <p:nvPr/>
        </p:nvSpPr>
        <p:spPr>
          <a:xfrm>
            <a:off x="1721751" y="1203598"/>
            <a:ext cx="7416824" cy="15500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</a:pPr>
            <a:r>
              <a:rPr lang="zh-CN" altLang="en-US" sz="3600" b="1" spc="400" dirty="0">
                <a:solidFill>
                  <a:schemeClr val="accent2"/>
                </a:solidFill>
                <a:cs typeface="+mn-ea"/>
                <a:sym typeface="+mn-lt"/>
              </a:rPr>
              <a:t>构筑图景，唤醒学生的诗性智慧</a:t>
            </a:r>
          </a:p>
          <a:p>
            <a:pPr algn="r">
              <a:lnSpc>
                <a:spcPct val="150000"/>
              </a:lnSpc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</a:pPr>
            <a:r>
              <a:rPr lang="en-US" altLang="zh-CN" sz="2400" b="1" spc="400" dirty="0">
                <a:solidFill>
                  <a:schemeClr val="accent2"/>
                </a:solidFill>
                <a:cs typeface="+mn-ea"/>
                <a:sym typeface="+mn-lt"/>
              </a:rPr>
              <a:t>——《</a:t>
            </a:r>
            <a:r>
              <a:rPr lang="zh-CN" altLang="en-US" sz="2400" b="1" spc="400" dirty="0">
                <a:solidFill>
                  <a:schemeClr val="accent2"/>
                </a:solidFill>
                <a:cs typeface="+mn-ea"/>
                <a:sym typeface="+mn-lt"/>
              </a:rPr>
              <a:t>天上的街市</a:t>
            </a:r>
            <a:r>
              <a:rPr lang="en-US" altLang="zh-CN" sz="2400" b="1" spc="400" dirty="0">
                <a:solidFill>
                  <a:schemeClr val="accent2"/>
                </a:solidFill>
                <a:cs typeface="+mn-ea"/>
                <a:sym typeface="+mn-lt"/>
              </a:rPr>
              <a:t>》</a:t>
            </a:r>
            <a:r>
              <a:rPr lang="zh-CN" altLang="en-US" sz="2400" b="1" spc="400" dirty="0">
                <a:solidFill>
                  <a:schemeClr val="accent2"/>
                </a:solidFill>
                <a:cs typeface="+mn-ea"/>
                <a:sym typeface="+mn-lt"/>
              </a:rPr>
              <a:t>教材解读及教学策略</a:t>
            </a:r>
            <a:endParaRPr lang="en-GB" altLang="zh-CN" sz="900" dirty="0">
              <a:solidFill>
                <a:schemeClr val="accent4">
                  <a:lumMod val="10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932040" y="3227080"/>
            <a:ext cx="4104456" cy="712822"/>
          </a:xfrm>
          <a:prstGeom prst="rect">
            <a:avLst/>
          </a:prstGeom>
          <a:noFill/>
        </p:spPr>
        <p:txBody>
          <a:bodyPr wrap="square" lIns="68519" tIns="34289" rIns="68519" bIns="34289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 defTabSz="684530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汇报人：宁波大学 硕士研究生 叶舒蕾</a:t>
            </a: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 algn="r" defTabSz="684530">
              <a:lnSpc>
                <a:spcPct val="150000"/>
              </a:lnSpc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                          2022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年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11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月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11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日</a:t>
            </a: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563888" y="4768138"/>
            <a:ext cx="5649366" cy="346247"/>
          </a:xfrm>
          <a:prstGeom prst="rect">
            <a:avLst/>
          </a:prstGeom>
          <a:noFill/>
        </p:spPr>
        <p:txBody>
          <a:bodyPr wrap="square" lIns="68519" tIns="34289" rIns="68519" bIns="34289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684530"/>
            <a:r>
              <a:rPr lang="zh-CN" altLang="en-US" i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工作坊 指向语文深度学习的教学研究与实践</a:t>
            </a:r>
            <a:endParaRPr lang="en-US" altLang="zh-CN" i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504906" y="80502"/>
            <a:ext cx="1595331" cy="346247"/>
          </a:xfrm>
          <a:prstGeom prst="rect">
            <a:avLst/>
          </a:prstGeom>
          <a:noFill/>
        </p:spPr>
        <p:txBody>
          <a:bodyPr wrap="square" lIns="68519" tIns="34289" rIns="68519" bIns="34289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684530"/>
            <a:r>
              <a:rPr lang="en-US" altLang="zh-CN" i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LS4 </a:t>
            </a:r>
            <a:r>
              <a:rPr lang="zh-CN" altLang="en-US" i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语文学习</a:t>
            </a:r>
            <a:endParaRPr lang="en-US" altLang="zh-CN" i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35585" y="191135"/>
            <a:ext cx="8568055" cy="461645"/>
            <a:chOff x="371" y="301"/>
            <a:chExt cx="13493" cy="727"/>
          </a:xfrm>
        </p:grpSpPr>
        <p:sp>
          <p:nvSpPr>
            <p:cNvPr id="4" name="箭头: V 形 3"/>
            <p:cNvSpPr/>
            <p:nvPr/>
          </p:nvSpPr>
          <p:spPr>
            <a:xfrm>
              <a:off x="713" y="514"/>
              <a:ext cx="419" cy="48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5" name="箭头: V 形 4"/>
            <p:cNvSpPr/>
            <p:nvPr/>
          </p:nvSpPr>
          <p:spPr>
            <a:xfrm>
              <a:off x="1014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1609" y="992"/>
              <a:ext cx="12255" cy="0"/>
            </a:xfrm>
            <a:prstGeom prst="line">
              <a:avLst/>
            </a:prstGeom>
            <a:ln>
              <a:solidFill>
                <a:schemeClr val="accent2"/>
              </a:solidFill>
              <a:prstDash val="lg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本框 7"/>
            <p:cNvSpPr txBox="1"/>
            <p:nvPr/>
          </p:nvSpPr>
          <p:spPr>
            <a:xfrm>
              <a:off x="1609" y="301"/>
              <a:ext cx="3828" cy="7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>
                  <a:solidFill>
                    <a:schemeClr val="tx2"/>
                  </a:solidFill>
                  <a:cs typeface="+mn-ea"/>
                  <a:sym typeface="+mn-lt"/>
                </a:rPr>
                <a:t>（三）理论依据 </a:t>
              </a:r>
            </a:p>
          </p:txBody>
        </p:sp>
        <p:sp>
          <p:nvSpPr>
            <p:cNvPr id="9" name="箭头: V 形 8"/>
            <p:cNvSpPr/>
            <p:nvPr/>
          </p:nvSpPr>
          <p:spPr>
            <a:xfrm>
              <a:off x="371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452755" y="1325255"/>
            <a:ext cx="8174806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/>
              <a:t>       美国学者马顿（</a:t>
            </a:r>
            <a:r>
              <a:rPr lang="en-US" altLang="zh-CN" sz="2000" dirty="0" err="1"/>
              <a:t>Ference</a:t>
            </a:r>
            <a:r>
              <a:rPr lang="en-US" altLang="zh-CN" sz="2000" dirty="0"/>
              <a:t> </a:t>
            </a:r>
            <a:r>
              <a:rPr lang="en-US" altLang="zh-CN" sz="2000" dirty="0" err="1"/>
              <a:t>Marton</a:t>
            </a:r>
            <a:r>
              <a:rPr lang="zh-CN" altLang="en-US" sz="2000" dirty="0"/>
              <a:t>）和塞利约（</a:t>
            </a:r>
            <a:r>
              <a:rPr lang="en-US" altLang="zh-CN" sz="2000" dirty="0"/>
              <a:t>Roger Sago</a:t>
            </a:r>
            <a:r>
              <a:rPr lang="zh-CN" altLang="en-US" sz="2000" dirty="0"/>
              <a:t>）</a:t>
            </a:r>
            <a:r>
              <a:rPr lang="en-US" altLang="zh-CN" sz="2000" dirty="0"/>
              <a:t>G</a:t>
            </a:r>
            <a:r>
              <a:rPr lang="zh-CN" altLang="en-US" sz="2000" dirty="0"/>
              <a:t>．</a:t>
            </a:r>
            <a:r>
              <a:rPr lang="en-US" altLang="zh-CN" sz="2000" dirty="0"/>
              <a:t>E</a:t>
            </a:r>
            <a:r>
              <a:rPr lang="zh-CN" altLang="en-US" sz="2000" dirty="0"/>
              <a:t>．</a:t>
            </a:r>
            <a:r>
              <a:rPr lang="en-US" altLang="zh-CN" sz="2000" dirty="0"/>
              <a:t>Hinton </a:t>
            </a:r>
            <a:r>
              <a:rPr lang="zh-CN" altLang="en-US" sz="2000" dirty="0"/>
              <a:t>于</a:t>
            </a:r>
            <a:r>
              <a:rPr lang="en-US" altLang="zh-CN" sz="2000" dirty="0"/>
              <a:t>1976 </a:t>
            </a:r>
            <a:r>
              <a:rPr lang="zh-CN" altLang="en-US" sz="2000" dirty="0"/>
              <a:t>年提出的概念，他们根据</a:t>
            </a:r>
            <a:r>
              <a:rPr lang="zh-CN" altLang="en-US" sz="2000" dirty="0">
                <a:highlight>
                  <a:srgbClr val="FFFF00"/>
                </a:highlight>
              </a:rPr>
              <a:t>学习者获取和加工信息的方式不同</a:t>
            </a:r>
            <a:r>
              <a:rPr lang="zh-CN" altLang="en-US" sz="2000" dirty="0"/>
              <a:t>，把学习分为</a:t>
            </a:r>
            <a:r>
              <a:rPr lang="zh-CN" altLang="en-US" sz="2000" dirty="0">
                <a:highlight>
                  <a:srgbClr val="FFFF00"/>
                </a:highlight>
              </a:rPr>
              <a:t>深度学习</a:t>
            </a:r>
            <a:r>
              <a:rPr lang="zh-CN" altLang="en-US" sz="2000" dirty="0"/>
              <a:t>（</a:t>
            </a:r>
            <a:r>
              <a:rPr lang="en-US" altLang="zh-CN" sz="2000" dirty="0"/>
              <a:t>Deep Learning</a:t>
            </a:r>
            <a:r>
              <a:rPr lang="zh-CN" altLang="en-US" sz="2000" dirty="0"/>
              <a:t>）和</a:t>
            </a:r>
            <a:r>
              <a:rPr lang="zh-CN" altLang="en-US" sz="2000" dirty="0">
                <a:highlight>
                  <a:srgbClr val="FFFF00"/>
                </a:highlight>
              </a:rPr>
              <a:t>浅层学习</a:t>
            </a:r>
            <a:r>
              <a:rPr lang="zh-CN" altLang="en-US" sz="2000" dirty="0"/>
              <a:t>（</a:t>
            </a:r>
            <a:r>
              <a:rPr lang="en-US" altLang="zh-CN" sz="2000" dirty="0"/>
              <a:t>Surface Learning</a:t>
            </a:r>
            <a:r>
              <a:rPr lang="zh-CN" altLang="en-US" sz="2000" dirty="0"/>
              <a:t>）。</a:t>
            </a:r>
            <a:endParaRPr lang="en-US" altLang="zh-CN" sz="2000" dirty="0"/>
          </a:p>
          <a:p>
            <a:pPr algn="r"/>
            <a:endParaRPr lang="en-US" altLang="zh-CN" sz="1200" dirty="0"/>
          </a:p>
          <a:p>
            <a:pPr algn="r"/>
            <a:r>
              <a:rPr lang="en-US" altLang="zh-CN" sz="1200" dirty="0"/>
              <a:t>——MARTON F</a:t>
            </a:r>
            <a:r>
              <a:rPr lang="zh-CN" altLang="en-US" sz="1200" dirty="0"/>
              <a:t>．</a:t>
            </a:r>
            <a:r>
              <a:rPr lang="en-US" altLang="zh-CN" sz="1200" dirty="0"/>
              <a:t>SAGO R</a:t>
            </a:r>
            <a:r>
              <a:rPr lang="zh-CN" altLang="en-US" sz="1200" dirty="0"/>
              <a:t>．</a:t>
            </a:r>
            <a:r>
              <a:rPr lang="en-US" altLang="zh-CN" sz="1200" dirty="0"/>
              <a:t>On qualitative differences in </a:t>
            </a:r>
          </a:p>
          <a:p>
            <a:pPr algn="r"/>
            <a:r>
              <a:rPr lang="en-US" altLang="zh-CN" sz="1200" dirty="0"/>
              <a:t>   learning: I-out come and process[J]</a:t>
            </a:r>
            <a:r>
              <a:rPr lang="zh-CN" altLang="en-US" sz="1200" dirty="0"/>
              <a:t>．</a:t>
            </a:r>
            <a:r>
              <a:rPr lang="en-US" altLang="zh-CN" sz="1200" dirty="0"/>
              <a:t>British </a:t>
            </a:r>
            <a:r>
              <a:rPr lang="en-US" altLang="zh-CN" sz="1200" dirty="0" err="1"/>
              <a:t>Joumal</a:t>
            </a:r>
            <a:r>
              <a:rPr lang="en-US" altLang="zh-CN" sz="1200" dirty="0"/>
              <a:t> of Educational Psychology, 1976(46): 4-11</a:t>
            </a:r>
            <a:r>
              <a:rPr lang="zh-CN" altLang="en-US" sz="1200" dirty="0"/>
              <a:t>．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35585" y="191135"/>
            <a:ext cx="8568055" cy="461645"/>
            <a:chOff x="371" y="301"/>
            <a:chExt cx="13493" cy="727"/>
          </a:xfrm>
        </p:grpSpPr>
        <p:sp>
          <p:nvSpPr>
            <p:cNvPr id="4" name="箭头: V 形 3"/>
            <p:cNvSpPr/>
            <p:nvPr/>
          </p:nvSpPr>
          <p:spPr>
            <a:xfrm>
              <a:off x="713" y="514"/>
              <a:ext cx="419" cy="48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5" name="箭头: V 形 4"/>
            <p:cNvSpPr/>
            <p:nvPr/>
          </p:nvSpPr>
          <p:spPr>
            <a:xfrm>
              <a:off x="1014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1609" y="992"/>
              <a:ext cx="12255" cy="0"/>
            </a:xfrm>
            <a:prstGeom prst="line">
              <a:avLst/>
            </a:prstGeom>
            <a:ln>
              <a:solidFill>
                <a:schemeClr val="accent2"/>
              </a:solidFill>
              <a:prstDash val="lg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本框 7"/>
            <p:cNvSpPr txBox="1"/>
            <p:nvPr/>
          </p:nvSpPr>
          <p:spPr>
            <a:xfrm>
              <a:off x="1609" y="301"/>
              <a:ext cx="3828" cy="7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>
                  <a:solidFill>
                    <a:schemeClr val="tx2"/>
                  </a:solidFill>
                  <a:cs typeface="+mn-ea"/>
                  <a:sym typeface="+mn-lt"/>
                </a:rPr>
                <a:t>（三）理论依据 </a:t>
              </a:r>
            </a:p>
          </p:txBody>
        </p:sp>
        <p:sp>
          <p:nvSpPr>
            <p:cNvPr id="9" name="箭头: V 形 8"/>
            <p:cNvSpPr/>
            <p:nvPr/>
          </p:nvSpPr>
          <p:spPr>
            <a:xfrm>
              <a:off x="371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8" y="1153329"/>
            <a:ext cx="5972253" cy="3271182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5886652" y="1203598"/>
            <a:ext cx="3240360" cy="30076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rgbClr val="000000"/>
                </a:solidFill>
                <a:effectLst/>
                <a:latin typeface="CIDFont"/>
              </a:rPr>
              <a:t>（一）深度学习的起点：</a:t>
            </a:r>
            <a:endParaRPr lang="en-US" altLang="zh-CN" sz="1600" dirty="0">
              <a:solidFill>
                <a:srgbClr val="000000"/>
              </a:solidFill>
              <a:effectLst/>
              <a:latin typeface="CIDFont"/>
            </a:endParaRPr>
          </a:p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rgbClr val="000000"/>
                </a:solidFill>
                <a:latin typeface="CIDFont"/>
              </a:rPr>
              <a:t>             </a:t>
            </a:r>
            <a:r>
              <a:rPr lang="zh-CN" altLang="en-US" sz="1600" dirty="0">
                <a:solidFill>
                  <a:srgbClr val="000000"/>
                </a:solidFill>
                <a:latin typeface="CIDFont"/>
              </a:rPr>
              <a:t>为人与为学不可偏废</a:t>
            </a:r>
            <a:endParaRPr lang="en-US" altLang="zh-CN" sz="1600" dirty="0">
              <a:solidFill>
                <a:srgbClr val="000000"/>
              </a:solidFill>
              <a:latin typeface="CIDFont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rgbClr val="000000"/>
                </a:solidFill>
                <a:latin typeface="CIDFont"/>
              </a:rPr>
              <a:t>（二）深度学习的本体：</a:t>
            </a:r>
            <a:endParaRPr lang="en-US" altLang="zh-CN" sz="1600" dirty="0">
              <a:solidFill>
                <a:srgbClr val="000000"/>
              </a:solidFill>
              <a:latin typeface="CIDFont"/>
            </a:endParaRPr>
          </a:p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rgbClr val="000000"/>
                </a:solidFill>
                <a:latin typeface="CIDFont"/>
              </a:rPr>
              <a:t>             </a:t>
            </a:r>
            <a:r>
              <a:rPr lang="zh-CN" altLang="en-US" sz="1600" dirty="0">
                <a:solidFill>
                  <a:srgbClr val="000000"/>
                </a:solidFill>
                <a:latin typeface="CIDFont"/>
              </a:rPr>
              <a:t>回归学习实践活动</a:t>
            </a:r>
            <a:endParaRPr lang="en-US" altLang="zh-CN" sz="1600" dirty="0">
              <a:solidFill>
                <a:srgbClr val="000000"/>
              </a:solidFill>
              <a:latin typeface="CIDFont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rgbClr val="000000"/>
                </a:solidFill>
                <a:latin typeface="CIDFont"/>
              </a:rPr>
              <a:t>（三）深度学习的内容：</a:t>
            </a:r>
            <a:endParaRPr lang="en-US" altLang="zh-CN" sz="1600" dirty="0">
              <a:solidFill>
                <a:srgbClr val="000000"/>
              </a:solidFill>
              <a:latin typeface="CIDFont"/>
            </a:endParaRPr>
          </a:p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rgbClr val="000000"/>
                </a:solidFill>
                <a:latin typeface="CIDFont"/>
              </a:rPr>
              <a:t>             </a:t>
            </a:r>
            <a:r>
              <a:rPr lang="zh-CN" altLang="en-US" sz="1600" dirty="0">
                <a:solidFill>
                  <a:srgbClr val="000000"/>
                </a:solidFill>
                <a:latin typeface="CIDFont"/>
              </a:rPr>
              <a:t>归真求善至美圆融</a:t>
            </a:r>
            <a:endParaRPr lang="en-US" altLang="zh-CN" sz="1600" dirty="0">
              <a:solidFill>
                <a:srgbClr val="000000"/>
              </a:solidFill>
              <a:latin typeface="CIDFont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rgbClr val="000000"/>
                </a:solidFill>
                <a:latin typeface="CIDFont"/>
              </a:rPr>
              <a:t>（四）深度学习的方式：</a:t>
            </a:r>
            <a:endParaRPr lang="en-US" altLang="zh-CN" sz="1600" dirty="0">
              <a:solidFill>
                <a:srgbClr val="000000"/>
              </a:solidFill>
              <a:latin typeface="CIDFont"/>
            </a:endParaRPr>
          </a:p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rgbClr val="000000"/>
                </a:solidFill>
                <a:latin typeface="CIDFont"/>
              </a:rPr>
              <a:t>          </a:t>
            </a:r>
            <a:r>
              <a:rPr lang="zh-CN" altLang="en-US" sz="1600" dirty="0">
                <a:solidFill>
                  <a:srgbClr val="000000"/>
                </a:solidFill>
                <a:latin typeface="CIDFont"/>
              </a:rPr>
              <a:t>“个体</a:t>
            </a:r>
            <a:r>
              <a:rPr lang="en-US" altLang="zh-CN" sz="1600" dirty="0">
                <a:solidFill>
                  <a:srgbClr val="000000"/>
                </a:solidFill>
                <a:latin typeface="CIDFont"/>
              </a:rPr>
              <a:t>+</a:t>
            </a:r>
            <a:r>
              <a:rPr lang="zh-CN" altLang="en-US" sz="1600" dirty="0">
                <a:solidFill>
                  <a:srgbClr val="000000"/>
                </a:solidFill>
                <a:latin typeface="CIDFont"/>
              </a:rPr>
              <a:t>合作”的多元互动 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-108520" y="4509134"/>
            <a:ext cx="8964488" cy="3366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sz="1200" dirty="0"/>
              <a:t>——</a:t>
            </a:r>
            <a:r>
              <a:rPr lang="zh-CN" altLang="en-US" sz="1200" dirty="0"/>
              <a:t>冯铁山</a:t>
            </a:r>
            <a:r>
              <a:rPr lang="en-US" altLang="zh-CN" sz="1200" dirty="0"/>
              <a:t>.</a:t>
            </a:r>
            <a:r>
              <a:rPr lang="zh-CN" altLang="en-US" sz="1200" dirty="0"/>
              <a:t>主体论视域的深度学习内涵及策略</a:t>
            </a:r>
            <a:r>
              <a:rPr lang="en-US" altLang="zh-CN" sz="1200" dirty="0"/>
              <a:t>[J].</a:t>
            </a:r>
            <a:r>
              <a:rPr lang="zh-CN" altLang="en-US" sz="1200" dirty="0"/>
              <a:t>宁波大学学报</a:t>
            </a:r>
            <a:r>
              <a:rPr lang="en-US" altLang="zh-CN" sz="1200" dirty="0"/>
              <a:t>(</a:t>
            </a:r>
            <a:r>
              <a:rPr lang="zh-CN" altLang="en-US" sz="1200" dirty="0"/>
              <a:t>教育科学版</a:t>
            </a:r>
            <a:r>
              <a:rPr lang="en-US" altLang="zh-CN" sz="1200" dirty="0"/>
              <a:t>),2022,44(02):56-64.</a:t>
            </a:r>
            <a:endParaRPr lang="zh-CN" altLang="en-US" sz="1200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0EF89D29-E393-7372-3860-DB350B790605}"/>
              </a:ext>
            </a:extLst>
          </p:cNvPr>
          <p:cNvSpPr txBox="1"/>
          <p:nvPr/>
        </p:nvSpPr>
        <p:spPr>
          <a:xfrm>
            <a:off x="3452495" y="761138"/>
            <a:ext cx="25367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>
                <a:highlight>
                  <a:srgbClr val="FFFF00"/>
                </a:highlight>
              </a:rPr>
              <a:t>主体论视域的深度学习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35585" y="191135"/>
            <a:ext cx="8568055" cy="461645"/>
            <a:chOff x="371" y="301"/>
            <a:chExt cx="13493" cy="727"/>
          </a:xfrm>
        </p:grpSpPr>
        <p:sp>
          <p:nvSpPr>
            <p:cNvPr id="4" name="箭头: V 形 3"/>
            <p:cNvSpPr/>
            <p:nvPr/>
          </p:nvSpPr>
          <p:spPr>
            <a:xfrm>
              <a:off x="713" y="514"/>
              <a:ext cx="419" cy="48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5" name="箭头: V 形 4"/>
            <p:cNvSpPr/>
            <p:nvPr/>
          </p:nvSpPr>
          <p:spPr>
            <a:xfrm>
              <a:off x="1014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1609" y="992"/>
              <a:ext cx="12255" cy="0"/>
            </a:xfrm>
            <a:prstGeom prst="line">
              <a:avLst/>
            </a:prstGeom>
            <a:ln>
              <a:solidFill>
                <a:schemeClr val="accent2"/>
              </a:solidFill>
              <a:prstDash val="lg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本框 7"/>
            <p:cNvSpPr txBox="1"/>
            <p:nvPr/>
          </p:nvSpPr>
          <p:spPr>
            <a:xfrm>
              <a:off x="1609" y="301"/>
              <a:ext cx="3828" cy="7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>
                  <a:solidFill>
                    <a:schemeClr val="tx2"/>
                  </a:solidFill>
                  <a:cs typeface="+mn-ea"/>
                  <a:sym typeface="+mn-lt"/>
                </a:rPr>
                <a:t>（四）事实剖析 </a:t>
              </a:r>
            </a:p>
          </p:txBody>
        </p:sp>
        <p:sp>
          <p:nvSpPr>
            <p:cNvPr id="9" name="箭头: V 形 8"/>
            <p:cNvSpPr/>
            <p:nvPr/>
          </p:nvSpPr>
          <p:spPr>
            <a:xfrm>
              <a:off x="371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4951601" y="2259969"/>
          <a:ext cx="3943608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1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认知活动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dirty="0"/>
                        <a:t>思维定位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所属</a:t>
                      </a:r>
                      <a:endParaRPr lang="en-US" altLang="zh-CN" dirty="0"/>
                    </a:p>
                    <a:p>
                      <a:pPr algn="ctr"/>
                      <a:r>
                        <a:rPr lang="zh-CN" altLang="en-US" dirty="0"/>
                        <a:t>核心素养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听讲、识记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dirty="0"/>
                        <a:t>直觉思维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dirty="0"/>
                        <a:t>语言运用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诵读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6845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dirty="0"/>
                        <a:t>直觉思维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6845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dirty="0"/>
                        <a:t>语言运用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听讲、识记、简单表达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6845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dirty="0"/>
                        <a:t>直觉思维、</a:t>
                      </a:r>
                    </a:p>
                    <a:p>
                      <a:pPr algn="l"/>
                      <a:r>
                        <a:rPr lang="zh-CN" altLang="en-US" dirty="0"/>
                        <a:t>逻辑思维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6845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dirty="0"/>
                        <a:t>语言运用、</a:t>
                      </a:r>
                    </a:p>
                    <a:p>
                      <a:pPr algn="l"/>
                      <a:r>
                        <a:rPr lang="zh-CN" altLang="en-US" dirty="0"/>
                        <a:t>思维能力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听讲、识记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dirty="0"/>
                        <a:t>直觉思维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dirty="0"/>
                        <a:t>语言运用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练习、识记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dirty="0"/>
                        <a:t>直觉思维、</a:t>
                      </a:r>
                      <a:endParaRPr lang="en-US" altLang="zh-CN" dirty="0"/>
                    </a:p>
                    <a:p>
                      <a:pPr algn="l"/>
                      <a:r>
                        <a:rPr lang="zh-CN" altLang="en-US" dirty="0"/>
                        <a:t>创造思维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dirty="0"/>
                        <a:t>语言运用、</a:t>
                      </a:r>
                      <a:endParaRPr lang="en-US" altLang="zh-CN" dirty="0"/>
                    </a:p>
                    <a:p>
                      <a:pPr algn="l"/>
                      <a:r>
                        <a:rPr lang="zh-CN" altLang="en-US" dirty="0"/>
                        <a:t>思维能力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6300192" y="1588148"/>
            <a:ext cx="179633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教学实然</a:t>
            </a:r>
            <a:endParaRPr lang="en-US" altLang="zh-CN" sz="2800" b="1" dirty="0">
              <a:solidFill>
                <a:srgbClr val="C0000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614081" y="1588148"/>
            <a:ext cx="187220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教育应然</a:t>
            </a:r>
            <a:endParaRPr lang="en-US" altLang="zh-CN" sz="2800" b="1" dirty="0">
              <a:solidFill>
                <a:srgbClr val="C0000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79512" y="2259969"/>
            <a:ext cx="4700081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zh-CN" altLang="en-US" sz="14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    要求初中学段学生在进行“阅读与鉴赏”时做到：“欣赏文学作品，</a:t>
            </a:r>
            <a:r>
              <a:rPr lang="zh-CN" altLang="en-US" sz="1400" kern="100" dirty="0">
                <a:effectLst/>
                <a:highlight>
                  <a:srgbClr val="FFFF00"/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有自己的情感体验</a:t>
            </a:r>
            <a:r>
              <a:rPr lang="zh-CN" altLang="en-US" sz="14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，初步领悟作品的内涵，</a:t>
            </a:r>
            <a:r>
              <a:rPr lang="zh-CN" altLang="en-US" sz="1400" kern="100" dirty="0">
                <a:effectLst/>
                <a:highlight>
                  <a:srgbClr val="FFFF00"/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从中获得对自然、社会、人生的有益启示</a:t>
            </a:r>
            <a:r>
              <a:rPr lang="zh-CN" altLang="en-US" sz="14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。能对作品中感人的情境和形象</a:t>
            </a:r>
            <a:r>
              <a:rPr lang="zh-CN" altLang="en-US" sz="1400" kern="100" dirty="0">
                <a:effectLst/>
                <a:highlight>
                  <a:srgbClr val="FFFF00"/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说出自己的体验</a:t>
            </a:r>
            <a:r>
              <a:rPr lang="zh-CN" altLang="en-US" sz="14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。”</a:t>
            </a:r>
            <a:endParaRPr lang="en-US" altLang="zh-CN" sz="1400" kern="100" dirty="0"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marR="0" algn="r">
              <a:spcBef>
                <a:spcPts val="0"/>
              </a:spcBef>
              <a:spcAft>
                <a:spcPts val="0"/>
              </a:spcAft>
            </a:pPr>
            <a:endParaRPr lang="en-US" altLang="zh-CN" sz="12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altLang="zh-CN" sz="1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——</a:t>
            </a:r>
            <a:r>
              <a:rPr lang="zh-CN" altLang="en-US" sz="1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中华人民共和国教育部</a:t>
            </a:r>
            <a:r>
              <a:rPr lang="en-US" altLang="zh-CN" sz="1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r>
              <a:rPr lang="zh-CN" altLang="en-US" sz="1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义务教育语文课程标准（</a:t>
            </a:r>
            <a:r>
              <a:rPr lang="en-US" altLang="zh-CN" sz="1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2022</a:t>
            </a:r>
            <a:r>
              <a:rPr lang="zh-CN" altLang="en-US" sz="1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年版）</a:t>
            </a:r>
            <a:r>
              <a:rPr lang="en-US" altLang="zh-CN" sz="1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[S].</a:t>
            </a:r>
            <a:r>
              <a:rPr lang="zh-CN" altLang="en-US" sz="1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北京</a:t>
            </a:r>
            <a:r>
              <a:rPr lang="en-US" altLang="zh-CN" sz="1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:</a:t>
            </a:r>
            <a:r>
              <a:rPr lang="zh-CN" altLang="en-US" sz="1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北京师范大学出版社</a:t>
            </a:r>
            <a:r>
              <a:rPr lang="en-US" altLang="zh-CN" sz="1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,2022.</a:t>
            </a:r>
            <a:endParaRPr lang="zh-CN" altLang="en-US" sz="12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64185" y="4083918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1800" b="1" kern="100" dirty="0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核心素养</a:t>
            </a:r>
            <a:endParaRPr lang="en-US" altLang="zh-CN" sz="1800" b="1" kern="100" dirty="0"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kern="100" dirty="0">
                <a:latin typeface="宋体" panose="02010600030101010101" pitchFamily="2" charset="-122"/>
                <a:ea typeface="宋体" panose="02010600030101010101" pitchFamily="2" charset="-122"/>
              </a:rPr>
              <a:t>文化自信、语言运用、思维能力、审美创造</a:t>
            </a:r>
            <a:endParaRPr lang="en-US" altLang="zh-CN" kern="1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617529" y="968624"/>
            <a:ext cx="187220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rgbClr val="C00000"/>
                </a:solidFill>
                <a:highlight>
                  <a:srgbClr val="FFFF00"/>
                </a:highlight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深度学习</a:t>
            </a:r>
            <a:endParaRPr lang="en-US" altLang="zh-CN" sz="2800" b="1" dirty="0">
              <a:solidFill>
                <a:srgbClr val="C00000"/>
              </a:solidFill>
              <a:highlight>
                <a:srgbClr val="FFFF00"/>
              </a:highlight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6300192" y="990628"/>
            <a:ext cx="187220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rgbClr val="C00000"/>
                </a:solidFill>
                <a:highlight>
                  <a:srgbClr val="FFFF00"/>
                </a:highlight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浅层学习</a:t>
            </a:r>
            <a:endParaRPr lang="en-US" altLang="zh-CN" sz="2800" b="1" dirty="0">
              <a:solidFill>
                <a:srgbClr val="C00000"/>
              </a:solidFill>
              <a:highlight>
                <a:srgbClr val="FFFF00"/>
              </a:highlight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35585" y="191135"/>
            <a:ext cx="8568055" cy="461645"/>
            <a:chOff x="371" y="301"/>
            <a:chExt cx="13493" cy="727"/>
          </a:xfrm>
        </p:grpSpPr>
        <p:sp>
          <p:nvSpPr>
            <p:cNvPr id="4" name="箭头: V 形 3"/>
            <p:cNvSpPr/>
            <p:nvPr/>
          </p:nvSpPr>
          <p:spPr>
            <a:xfrm>
              <a:off x="713" y="514"/>
              <a:ext cx="419" cy="48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5" name="箭头: V 形 4"/>
            <p:cNvSpPr/>
            <p:nvPr/>
          </p:nvSpPr>
          <p:spPr>
            <a:xfrm>
              <a:off x="1014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1609" y="992"/>
              <a:ext cx="12255" cy="0"/>
            </a:xfrm>
            <a:prstGeom prst="line">
              <a:avLst/>
            </a:prstGeom>
            <a:ln>
              <a:solidFill>
                <a:schemeClr val="accent2"/>
              </a:solidFill>
              <a:prstDash val="lg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本框 7"/>
            <p:cNvSpPr txBox="1"/>
            <p:nvPr/>
          </p:nvSpPr>
          <p:spPr>
            <a:xfrm>
              <a:off x="1609" y="301"/>
              <a:ext cx="3828" cy="7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>
                  <a:solidFill>
                    <a:schemeClr val="tx2"/>
                  </a:solidFill>
                  <a:cs typeface="+mn-ea"/>
                  <a:sym typeface="+mn-lt"/>
                </a:rPr>
                <a:t>（四）事实剖析 </a:t>
              </a:r>
            </a:p>
          </p:txBody>
        </p:sp>
        <p:sp>
          <p:nvSpPr>
            <p:cNvPr id="9" name="箭头: V 形 8"/>
            <p:cNvSpPr/>
            <p:nvPr/>
          </p:nvSpPr>
          <p:spPr>
            <a:xfrm>
              <a:off x="371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95"/>
          <a:stretch>
            <a:fillRect/>
          </a:stretch>
        </p:blipFill>
        <p:spPr>
          <a:xfrm>
            <a:off x="235585" y="759515"/>
            <a:ext cx="8588302" cy="436978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35585" y="191135"/>
            <a:ext cx="8568055" cy="461645"/>
            <a:chOff x="371" y="301"/>
            <a:chExt cx="13493" cy="727"/>
          </a:xfrm>
        </p:grpSpPr>
        <p:sp>
          <p:nvSpPr>
            <p:cNvPr id="4" name="箭头: V 形 3"/>
            <p:cNvSpPr/>
            <p:nvPr/>
          </p:nvSpPr>
          <p:spPr>
            <a:xfrm>
              <a:off x="713" y="514"/>
              <a:ext cx="419" cy="48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5" name="箭头: V 形 4"/>
            <p:cNvSpPr/>
            <p:nvPr/>
          </p:nvSpPr>
          <p:spPr>
            <a:xfrm>
              <a:off x="1014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1609" y="992"/>
              <a:ext cx="12255" cy="0"/>
            </a:xfrm>
            <a:prstGeom prst="line">
              <a:avLst/>
            </a:prstGeom>
            <a:ln>
              <a:solidFill>
                <a:schemeClr val="accent2"/>
              </a:solidFill>
              <a:prstDash val="lg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本框 7"/>
            <p:cNvSpPr txBox="1"/>
            <p:nvPr/>
          </p:nvSpPr>
          <p:spPr>
            <a:xfrm>
              <a:off x="1609" y="301"/>
              <a:ext cx="3684" cy="7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>
                  <a:solidFill>
                    <a:schemeClr val="tx2"/>
                  </a:solidFill>
                  <a:cs typeface="+mn-ea"/>
                  <a:sym typeface="+mn-lt"/>
                </a:rPr>
                <a:t>（四）教育思考</a:t>
              </a:r>
            </a:p>
          </p:txBody>
        </p:sp>
        <p:sp>
          <p:nvSpPr>
            <p:cNvPr id="9" name="箭头: V 形 8"/>
            <p:cNvSpPr/>
            <p:nvPr/>
          </p:nvSpPr>
          <p:spPr>
            <a:xfrm>
              <a:off x="371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pic>
        <p:nvPicPr>
          <p:cNvPr id="13" name="图片 12"/>
          <p:cNvPicPr>
            <a:picLocks noChangeAspect="1"/>
          </p:cNvPicPr>
          <p:nvPr/>
        </p:nvPicPr>
        <p:blipFill>
          <a:blip r:embed="rId3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683066"/>
            <a:ext cx="5472608" cy="446043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35585" y="191135"/>
            <a:ext cx="8568055" cy="461645"/>
            <a:chOff x="371" y="301"/>
            <a:chExt cx="13493" cy="727"/>
          </a:xfrm>
        </p:grpSpPr>
        <p:sp>
          <p:nvSpPr>
            <p:cNvPr id="4" name="箭头: V 形 3"/>
            <p:cNvSpPr/>
            <p:nvPr/>
          </p:nvSpPr>
          <p:spPr>
            <a:xfrm>
              <a:off x="713" y="514"/>
              <a:ext cx="419" cy="48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5" name="箭头: V 形 4"/>
            <p:cNvSpPr/>
            <p:nvPr/>
          </p:nvSpPr>
          <p:spPr>
            <a:xfrm>
              <a:off x="1014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1609" y="992"/>
              <a:ext cx="12255" cy="0"/>
            </a:xfrm>
            <a:prstGeom prst="line">
              <a:avLst/>
            </a:prstGeom>
            <a:ln>
              <a:solidFill>
                <a:schemeClr val="accent2"/>
              </a:solidFill>
              <a:prstDash val="lg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本框 7"/>
            <p:cNvSpPr txBox="1"/>
            <p:nvPr/>
          </p:nvSpPr>
          <p:spPr>
            <a:xfrm>
              <a:off x="1609" y="301"/>
              <a:ext cx="3828" cy="7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>
                  <a:solidFill>
                    <a:schemeClr val="tx2"/>
                  </a:solidFill>
                  <a:cs typeface="+mn-ea"/>
                  <a:sym typeface="+mn-lt"/>
                </a:rPr>
                <a:t>（四）教育思考</a:t>
              </a:r>
            </a:p>
          </p:txBody>
        </p:sp>
        <p:sp>
          <p:nvSpPr>
            <p:cNvPr id="9" name="箭头: V 形 8"/>
            <p:cNvSpPr/>
            <p:nvPr/>
          </p:nvSpPr>
          <p:spPr>
            <a:xfrm>
              <a:off x="371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45"/>
          <a:stretch>
            <a:fillRect/>
          </a:stretch>
        </p:blipFill>
        <p:spPr>
          <a:xfrm>
            <a:off x="139383" y="555526"/>
            <a:ext cx="8865234" cy="450542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4" t="7457" r="14512" b="19561"/>
          <a:stretch>
            <a:fillRect/>
          </a:stretch>
        </p:blipFill>
        <p:spPr>
          <a:xfrm flipH="1">
            <a:off x="-1" y="0"/>
            <a:ext cx="9144001" cy="5143500"/>
          </a:xfrm>
          <a:prstGeom prst="rect">
            <a:avLst/>
          </a:prstGeom>
        </p:spPr>
      </p:pic>
      <p:sp>
        <p:nvSpPr>
          <p:cNvPr id="12" name="正五边形 11"/>
          <p:cNvSpPr/>
          <p:nvPr/>
        </p:nvSpPr>
        <p:spPr>
          <a:xfrm>
            <a:off x="3465856" y="1997581"/>
            <a:ext cx="1138555" cy="1090295"/>
          </a:xfrm>
          <a:prstGeom prst="pentagon">
            <a:avLst/>
          </a:prstGeom>
          <a:solidFill>
            <a:schemeClr val="accent1"/>
          </a:solidFill>
          <a:ln>
            <a:noFill/>
          </a:ln>
          <a:effectLst>
            <a:outerShdw blurRad="127000" dist="1016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8" name="TextBox 28"/>
          <p:cNvSpPr txBox="1"/>
          <p:nvPr/>
        </p:nvSpPr>
        <p:spPr>
          <a:xfrm>
            <a:off x="3210373" y="2211710"/>
            <a:ext cx="1505643" cy="82994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800" b="1" i="1" u="none" strike="noStrike" kern="0" cap="none" spc="0" normalizeH="0" baseline="0" noProof="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三</a:t>
            </a:r>
            <a:endParaRPr kumimoji="0" lang="en-US" altLang="zh-CN" sz="4800" b="1" i="1" u="none" strike="noStrike" kern="0" cap="none" spc="0" normalizeH="0" baseline="0" noProof="0" dirty="0">
              <a:ln w="18415" cmpd="sng">
                <a:noFill/>
                <a:prstDash val="solid"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9" name="TextBox 29"/>
          <p:cNvSpPr txBox="1"/>
          <p:nvPr/>
        </p:nvSpPr>
        <p:spPr>
          <a:xfrm>
            <a:off x="4842999" y="2283718"/>
            <a:ext cx="4062413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zh-CN" altLang="en-US" sz="3600" b="1" dirty="0">
                <a:solidFill>
                  <a:schemeClr val="tx2"/>
                </a:solidFill>
                <a:cs typeface="+mn-ea"/>
                <a:sym typeface="+mn-lt"/>
              </a:rPr>
              <a:t>理性教学实践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35585" y="191135"/>
            <a:ext cx="8568055" cy="461645"/>
            <a:chOff x="371" y="301"/>
            <a:chExt cx="13493" cy="727"/>
          </a:xfrm>
        </p:grpSpPr>
        <p:sp>
          <p:nvSpPr>
            <p:cNvPr id="4" name="箭头: V 形 3"/>
            <p:cNvSpPr/>
            <p:nvPr/>
          </p:nvSpPr>
          <p:spPr>
            <a:xfrm>
              <a:off x="713" y="514"/>
              <a:ext cx="419" cy="48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5" name="箭头: V 形 4"/>
            <p:cNvSpPr/>
            <p:nvPr/>
          </p:nvSpPr>
          <p:spPr>
            <a:xfrm>
              <a:off x="1014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1609" y="992"/>
              <a:ext cx="12255" cy="0"/>
            </a:xfrm>
            <a:prstGeom prst="line">
              <a:avLst/>
            </a:prstGeom>
            <a:ln>
              <a:solidFill>
                <a:schemeClr val="accent2"/>
              </a:solidFill>
              <a:prstDash val="lg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本框 7"/>
            <p:cNvSpPr txBox="1"/>
            <p:nvPr/>
          </p:nvSpPr>
          <p:spPr>
            <a:xfrm>
              <a:off x="1609" y="301"/>
              <a:ext cx="3828" cy="7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>
                  <a:solidFill>
                    <a:schemeClr val="tx2"/>
                  </a:solidFill>
                  <a:cs typeface="+mn-ea"/>
                  <a:sym typeface="+mn-lt"/>
                </a:rPr>
                <a:t>（一）策略给出 </a:t>
              </a:r>
            </a:p>
          </p:txBody>
        </p:sp>
        <p:sp>
          <p:nvSpPr>
            <p:cNvPr id="9" name="箭头: V 形 8"/>
            <p:cNvSpPr/>
            <p:nvPr/>
          </p:nvSpPr>
          <p:spPr>
            <a:xfrm>
              <a:off x="371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1143000" y="781862"/>
            <a:ext cx="6858000" cy="743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</a:pPr>
            <a:r>
              <a:rPr lang="zh-CN" altLang="en-US" sz="3200" b="1" dirty="0">
                <a:solidFill>
                  <a:schemeClr val="tx2"/>
                </a:solidFill>
                <a:cs typeface="+mn-ea"/>
                <a:sym typeface="+mn-lt"/>
              </a:rPr>
              <a:t>构筑图景，唤醒学生的诗性智慧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233518" y="1677789"/>
            <a:ext cx="8676964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      </a:t>
            </a:r>
            <a:r>
              <a:rPr lang="zh-CN" altLang="en-US" dirty="0">
                <a:highlight>
                  <a:srgbClr val="FFFF00"/>
                </a:highlight>
              </a:rPr>
              <a:t>诗性智慧</a:t>
            </a:r>
            <a:r>
              <a:rPr lang="zh-CN" altLang="en-US" dirty="0"/>
              <a:t>最早由维柯在</a:t>
            </a:r>
            <a:r>
              <a:rPr lang="en-US" altLang="zh-CN" dirty="0"/>
              <a:t>《</a:t>
            </a:r>
            <a:r>
              <a:rPr lang="zh-CN" altLang="en-US" dirty="0"/>
              <a:t>新科学</a:t>
            </a:r>
            <a:r>
              <a:rPr lang="en-US" altLang="zh-CN" dirty="0"/>
              <a:t>》</a:t>
            </a:r>
            <a:r>
              <a:rPr lang="zh-CN" altLang="en-US" dirty="0"/>
              <a:t>中提出，认为这是早期人类就拥有的一种原始的思维。</a:t>
            </a:r>
            <a:endParaRPr lang="en-US" altLang="zh-CN" dirty="0"/>
          </a:p>
          <a:p>
            <a:r>
              <a:rPr lang="zh-CN" altLang="en-US" dirty="0"/>
              <a:t>      诗性智慧是“建立在客观物象基础之上的，以象为媒介，在情感、体验、知觉等综合作用下，对自然、社会、自我进行直觉式、超越式、创造性地取象、表象和抽象的图景性思维活动”。</a:t>
            </a:r>
            <a:endParaRPr lang="en-US" altLang="zh-CN" dirty="0"/>
          </a:p>
          <a:p>
            <a:pPr algn="r">
              <a:lnSpc>
                <a:spcPct val="150000"/>
              </a:lnSpc>
            </a:pPr>
            <a:r>
              <a:rPr lang="en-US" altLang="zh-CN" sz="1200" dirty="0"/>
              <a:t>——</a:t>
            </a:r>
            <a:r>
              <a:rPr lang="zh-CN" altLang="en-US" sz="1200" dirty="0"/>
              <a:t>冯铁山</a:t>
            </a:r>
            <a:r>
              <a:rPr lang="en-US" altLang="zh-CN" sz="1200" dirty="0"/>
              <a:t>.</a:t>
            </a:r>
            <a:r>
              <a:rPr lang="zh-CN" altLang="en-US" sz="1200" dirty="0"/>
              <a:t>诗意语文论</a:t>
            </a:r>
            <a:r>
              <a:rPr lang="en-US" altLang="zh-CN" sz="1200" dirty="0"/>
              <a:t>[M].</a:t>
            </a:r>
            <a:r>
              <a:rPr lang="zh-CN" altLang="en-US" sz="1200" dirty="0"/>
              <a:t>北京</a:t>
            </a:r>
            <a:r>
              <a:rPr lang="en-US" altLang="zh-CN" sz="1200" dirty="0"/>
              <a:t>:</a:t>
            </a:r>
            <a:r>
              <a:rPr lang="zh-CN" altLang="en-US" sz="1200" dirty="0"/>
              <a:t>中国社会科学出版社</a:t>
            </a:r>
            <a:r>
              <a:rPr lang="en-US" altLang="zh-CN" sz="1200" dirty="0"/>
              <a:t>,2016.</a:t>
            </a:r>
          </a:p>
          <a:p>
            <a:r>
              <a:rPr lang="zh-CN" altLang="en-US" dirty="0"/>
              <a:t>      </a:t>
            </a:r>
            <a:r>
              <a:rPr lang="zh-CN" altLang="en-US" dirty="0">
                <a:solidFill>
                  <a:srgbClr val="C00000"/>
                </a:solidFill>
              </a:rPr>
              <a:t>诗性智慧是一种</a:t>
            </a:r>
            <a:r>
              <a:rPr lang="zh-CN" altLang="en-US" dirty="0">
                <a:solidFill>
                  <a:srgbClr val="C00000"/>
                </a:solidFill>
                <a:highlight>
                  <a:srgbClr val="FFFF00"/>
                </a:highlight>
              </a:rPr>
              <a:t>离不开象的图景性思维活动</a:t>
            </a:r>
            <a:r>
              <a:rPr lang="zh-CN" altLang="en-US" dirty="0">
                <a:solidFill>
                  <a:srgbClr val="C00000"/>
                </a:solidFill>
              </a:rPr>
              <a:t>，其中“象”既包括外在物象，也包括内在情象和意象。</a:t>
            </a:r>
            <a:endParaRPr lang="en-US" altLang="zh-CN" dirty="0">
              <a:solidFill>
                <a:srgbClr val="C00000"/>
              </a:solidFill>
            </a:endParaRPr>
          </a:p>
          <a:p>
            <a:r>
              <a:rPr lang="zh-CN" altLang="en-US" dirty="0">
                <a:solidFill>
                  <a:srgbClr val="C00000"/>
                </a:solidFill>
              </a:rPr>
              <a:t>      诗歌教学是一个透过语言符号触摸物象、感悟意象、进入意境的“明象”、</a:t>
            </a:r>
            <a:r>
              <a:rPr lang="en-US" altLang="zh-CN" dirty="0">
                <a:solidFill>
                  <a:srgbClr val="C00000"/>
                </a:solidFill>
              </a:rPr>
              <a:t>”</a:t>
            </a:r>
            <a:r>
              <a:rPr lang="zh-CN" altLang="en-US" dirty="0">
                <a:solidFill>
                  <a:srgbClr val="C00000"/>
                </a:solidFill>
              </a:rPr>
              <a:t>尽象”的过程。</a:t>
            </a:r>
            <a:endParaRPr lang="en-US" altLang="zh-CN" dirty="0">
              <a:solidFill>
                <a:srgbClr val="C00000"/>
              </a:solidFill>
            </a:endParaRPr>
          </a:p>
          <a:p>
            <a:endParaRPr lang="zh-CN" alt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ounded Rectangle 25"/>
          <p:cNvSpPr/>
          <p:nvPr/>
        </p:nvSpPr>
        <p:spPr>
          <a:xfrm>
            <a:off x="52329" y="2723283"/>
            <a:ext cx="2087767" cy="485383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vert="horz" wrap="square" lIns="137160" tIns="68580" rIns="137160" bIns="68580" numCol="1" anchor="t" anchorCtr="0" compatLnSpc="1"/>
          <a:lstStyle/>
          <a:p>
            <a:pPr algn="ctr" defTabSz="1828800" rtl="0"/>
            <a:r>
              <a:rPr lang="zh-CN" altLang="en-US" b="1" kern="1200" dirty="0">
                <a:solidFill>
                  <a:schemeClr val="bg1"/>
                </a:solidFill>
                <a:cs typeface="+mn-ea"/>
                <a:sym typeface="+mn-lt"/>
              </a:rPr>
              <a:t>诗歌</a:t>
            </a:r>
            <a:r>
              <a:rPr lang="en-US" altLang="zh-CN" b="1" kern="1200" dirty="0">
                <a:solidFill>
                  <a:schemeClr val="bg1"/>
                </a:solidFill>
                <a:cs typeface="+mn-ea"/>
                <a:sym typeface="+mn-lt"/>
              </a:rPr>
              <a:t>&amp;</a:t>
            </a:r>
            <a:r>
              <a:rPr lang="zh-CN" altLang="en-US" b="1" kern="1200" dirty="0">
                <a:solidFill>
                  <a:schemeClr val="bg1"/>
                </a:solidFill>
                <a:cs typeface="+mn-ea"/>
                <a:sym typeface="+mn-lt"/>
              </a:rPr>
              <a:t>核心素养</a:t>
            </a:r>
            <a:endParaRPr lang="en-US" b="1" kern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2239487" y="2781308"/>
            <a:ext cx="694102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教材选文→可被分为定篇、例文、样本和用件四类（王荣生）</a:t>
            </a:r>
            <a:endParaRPr lang="en-US" altLang="zh-CN" b="1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→</a:t>
            </a:r>
            <a:r>
              <a:rPr lang="zh-CN" altLang="en-US" b="1" dirty="0">
                <a:highlight>
                  <a:srgbClr val="FFFF00"/>
                </a:highlight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指向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语文学习</a:t>
            </a:r>
            <a:endParaRPr lang="en-US" altLang="zh-CN" b="1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核心素养是课程育人价值的集中体现</a:t>
            </a:r>
            <a:endParaRPr lang="en-US" altLang="zh-CN" b="1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algn="r">
              <a:lnSpc>
                <a:spcPct val="200000"/>
              </a:lnSpc>
            </a:pPr>
            <a:r>
              <a:rPr lang="en-US" altLang="zh-CN" sz="1200" dirty="0"/>
              <a:t>——</a:t>
            </a:r>
            <a:r>
              <a:rPr lang="zh-CN" altLang="en-US" sz="1200" dirty="0"/>
              <a:t>中华人民共和国教育部</a:t>
            </a:r>
            <a:r>
              <a:rPr lang="en-US" altLang="zh-CN" sz="1200" dirty="0"/>
              <a:t>.</a:t>
            </a:r>
            <a:r>
              <a:rPr lang="zh-CN" altLang="en-US" sz="1200" dirty="0"/>
              <a:t>义务教育语文课程标准（</a:t>
            </a:r>
            <a:r>
              <a:rPr lang="en-US" altLang="zh-CN" sz="1200" dirty="0"/>
              <a:t>2022</a:t>
            </a:r>
            <a:r>
              <a:rPr lang="zh-CN" altLang="en-US" sz="1200" dirty="0"/>
              <a:t>年版）</a:t>
            </a:r>
            <a:r>
              <a:rPr lang="en-US" altLang="zh-CN" sz="1200" dirty="0"/>
              <a:t>[S].</a:t>
            </a:r>
            <a:r>
              <a:rPr lang="zh-CN" altLang="en-US" sz="1200" dirty="0"/>
              <a:t>北京</a:t>
            </a:r>
            <a:r>
              <a:rPr lang="en-US" altLang="zh-CN" sz="1200" dirty="0"/>
              <a:t>:</a:t>
            </a:r>
            <a:r>
              <a:rPr lang="zh-CN" altLang="en-US" sz="1200" dirty="0"/>
              <a:t>北京师范大学出版社</a:t>
            </a:r>
            <a:r>
              <a:rPr lang="en-US" altLang="zh-CN" sz="1200" dirty="0"/>
              <a:t>,2022.</a:t>
            </a:r>
          </a:p>
          <a:p>
            <a:r>
              <a:rPr lang="zh-CN" altLang="en-US" b="1" u="sng" dirty="0">
                <a:highlight>
                  <a:srgbClr val="00FF00"/>
                </a:highlight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诗歌教学旨在学生核心素养的培养</a:t>
            </a:r>
            <a:endParaRPr lang="en-US" altLang="zh-CN" b="1" u="sng" dirty="0">
              <a:highlight>
                <a:srgbClr val="00FF00"/>
              </a:highlight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235585" y="191135"/>
            <a:ext cx="8568055" cy="461645"/>
            <a:chOff x="371" y="301"/>
            <a:chExt cx="13493" cy="727"/>
          </a:xfrm>
        </p:grpSpPr>
        <p:sp>
          <p:nvSpPr>
            <p:cNvPr id="4" name="箭头: V 形 3"/>
            <p:cNvSpPr/>
            <p:nvPr/>
          </p:nvSpPr>
          <p:spPr>
            <a:xfrm>
              <a:off x="713" y="514"/>
              <a:ext cx="419" cy="48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5" name="箭头: V 形 4"/>
            <p:cNvSpPr/>
            <p:nvPr/>
          </p:nvSpPr>
          <p:spPr>
            <a:xfrm>
              <a:off x="1014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1609" y="992"/>
              <a:ext cx="12255" cy="0"/>
            </a:xfrm>
            <a:prstGeom prst="line">
              <a:avLst/>
            </a:prstGeom>
            <a:ln>
              <a:solidFill>
                <a:schemeClr val="accent2"/>
              </a:solidFill>
              <a:prstDash val="lg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本框 7"/>
            <p:cNvSpPr txBox="1"/>
            <p:nvPr/>
          </p:nvSpPr>
          <p:spPr>
            <a:xfrm>
              <a:off x="1609" y="301"/>
              <a:ext cx="3828" cy="7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>
                  <a:solidFill>
                    <a:schemeClr val="tx2"/>
                  </a:solidFill>
                  <a:cs typeface="+mn-ea"/>
                  <a:sym typeface="+mn-lt"/>
                </a:rPr>
                <a:t>（二）原因分析</a:t>
              </a:r>
            </a:p>
          </p:txBody>
        </p:sp>
        <p:sp>
          <p:nvSpPr>
            <p:cNvPr id="9" name="箭头: V 形 8"/>
            <p:cNvSpPr/>
            <p:nvPr/>
          </p:nvSpPr>
          <p:spPr>
            <a:xfrm>
              <a:off x="371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-180528" y="628012"/>
            <a:ext cx="2636912" cy="5810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</a:pPr>
            <a:r>
              <a:rPr lang="zh-CN" altLang="en-US" sz="2400" b="1" dirty="0">
                <a:solidFill>
                  <a:schemeClr val="tx2"/>
                </a:solidFill>
                <a:cs typeface="+mn-ea"/>
                <a:sym typeface="+mn-lt"/>
              </a:rPr>
              <a:t>厘清五对关系</a:t>
            </a:r>
          </a:p>
        </p:txBody>
      </p:sp>
      <p:sp>
        <p:nvSpPr>
          <p:cNvPr id="6" name="Rounded Rectangle 25"/>
          <p:cNvSpPr/>
          <p:nvPr/>
        </p:nvSpPr>
        <p:spPr>
          <a:xfrm>
            <a:off x="98542" y="1411332"/>
            <a:ext cx="1620089" cy="485383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vert="horz" wrap="square" lIns="137160" tIns="68580" rIns="137160" bIns="68580" numCol="1" anchor="t" anchorCtr="0" compatLnSpc="1"/>
          <a:lstStyle/>
          <a:p>
            <a:pPr algn="ctr" defTabSz="1828800" rtl="0"/>
            <a:r>
              <a:rPr lang="zh-CN" altLang="en-US" b="1" kern="1200" dirty="0">
                <a:solidFill>
                  <a:schemeClr val="bg1"/>
                </a:solidFill>
                <a:cs typeface="+mn-ea"/>
                <a:sym typeface="+mn-lt"/>
              </a:rPr>
              <a:t>诗歌</a:t>
            </a:r>
            <a:r>
              <a:rPr lang="en-US" altLang="zh-CN" b="1" kern="1200" dirty="0">
                <a:solidFill>
                  <a:schemeClr val="bg1"/>
                </a:solidFill>
                <a:cs typeface="+mn-ea"/>
                <a:sym typeface="+mn-lt"/>
              </a:rPr>
              <a:t>&amp;</a:t>
            </a:r>
            <a:r>
              <a:rPr lang="zh-CN" altLang="en-US" b="1" kern="1200" dirty="0">
                <a:solidFill>
                  <a:schemeClr val="bg1"/>
                </a:solidFill>
                <a:cs typeface="+mn-ea"/>
                <a:sym typeface="+mn-lt"/>
              </a:rPr>
              <a:t>学生</a:t>
            </a:r>
            <a:endParaRPr lang="en-US" b="1" kern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1907705" y="781591"/>
            <a:ext cx="5940170" cy="1943582"/>
            <a:chOff x="2987824" y="791165"/>
            <a:chExt cx="5940170" cy="1943582"/>
          </a:xfrm>
        </p:grpSpPr>
        <p:grpSp>
          <p:nvGrpSpPr>
            <p:cNvPr id="21" name="组合 20"/>
            <p:cNvGrpSpPr/>
            <p:nvPr/>
          </p:nvGrpSpPr>
          <p:grpSpPr>
            <a:xfrm>
              <a:off x="2987824" y="791165"/>
              <a:ext cx="5940170" cy="1943582"/>
              <a:chOff x="2987824" y="791165"/>
              <a:chExt cx="5940170" cy="1943582"/>
            </a:xfrm>
          </p:grpSpPr>
          <p:sp>
            <p:nvSpPr>
              <p:cNvPr id="10" name="文本框 9"/>
              <p:cNvSpPr txBox="1"/>
              <p:nvPr/>
            </p:nvSpPr>
            <p:spPr>
              <a:xfrm>
                <a:off x="2987824" y="980421"/>
                <a:ext cx="5886162" cy="17543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zh-CN" altLang="en-US" b="1" dirty="0">
                    <a:latin typeface="华文楷体" panose="02010600040101010101" pitchFamily="2" charset="-122"/>
                    <a:ea typeface="华文楷体" panose="02010600040101010101" pitchFamily="2" charset="-122"/>
                    <a:cs typeface="Times New Roman" panose="02020603050405020304" pitchFamily="18" charset="0"/>
                  </a:rPr>
                  <a:t>                                       表象差异 </a:t>
                </a:r>
                <a:endParaRPr lang="en-US" altLang="zh-CN" b="1" dirty="0">
                  <a:latin typeface="华文楷体" panose="02010600040101010101" pitchFamily="2" charset="-122"/>
                  <a:ea typeface="华文楷体" panose="02010600040101010101" pitchFamily="2" charset="-122"/>
                  <a:cs typeface="Times New Roman" panose="02020603050405020304" pitchFamily="18" charset="0"/>
                </a:endParaRPr>
              </a:p>
              <a:p>
                <a:endParaRPr lang="en-US" altLang="zh-CN" b="1" dirty="0">
                  <a:latin typeface="华文楷体" panose="02010600040101010101" pitchFamily="2" charset="-122"/>
                  <a:ea typeface="华文楷体" panose="02010600040101010101" pitchFamily="2" charset="-122"/>
                  <a:cs typeface="Times New Roman" panose="02020603050405020304" pitchFamily="18" charset="0"/>
                </a:endParaRPr>
              </a:p>
              <a:p>
                <a:r>
                  <a:rPr lang="zh-CN" altLang="en-US" b="1" dirty="0">
                    <a:highlight>
                      <a:srgbClr val="FFFF00"/>
                    </a:highlight>
                    <a:latin typeface="华文楷体" panose="02010600040101010101" pitchFamily="2" charset="-122"/>
                    <a:ea typeface="华文楷体" panose="02010600040101010101" pitchFamily="2" charset="-122"/>
                    <a:cs typeface="Times New Roman" panose="02020603050405020304" pitchFamily="18" charset="0"/>
                  </a:rPr>
                  <a:t>打破壁垒</a:t>
                </a:r>
                <a:r>
                  <a:rPr lang="zh-CN" altLang="en-US" b="1" dirty="0">
                    <a:latin typeface="华文楷体" panose="02010600040101010101" pitchFamily="2" charset="-122"/>
                    <a:ea typeface="华文楷体" panose="02010600040101010101" pitchFamily="2" charset="-122"/>
                    <a:cs typeface="Times New Roman" panose="02020603050405020304" pitchFamily="18" charset="0"/>
                  </a:rPr>
                  <a:t>→要</a:t>
                </a:r>
                <a:r>
                  <a:rPr lang="zh-CN" altLang="en-US" b="1" dirty="0">
                    <a:highlight>
                      <a:srgbClr val="FFFF00"/>
                    </a:highlight>
                    <a:latin typeface="华文楷体" panose="02010600040101010101" pitchFamily="2" charset="-122"/>
                    <a:ea typeface="华文楷体" panose="02010600040101010101" pitchFamily="2" charset="-122"/>
                    <a:cs typeface="Times New Roman" panose="02020603050405020304" pitchFamily="18" charset="0"/>
                  </a:rPr>
                  <a:t>体验</a:t>
                </a:r>
                <a:r>
                  <a:rPr lang="zh-CN" altLang="en-US" b="1" dirty="0">
                    <a:latin typeface="华文楷体" panose="02010600040101010101" pitchFamily="2" charset="-122"/>
                    <a:ea typeface="华文楷体" panose="02010600040101010101" pitchFamily="2" charset="-122"/>
                    <a:cs typeface="Times New Roman" panose="02020603050405020304" pitchFamily="18" charset="0"/>
                  </a:rPr>
                  <a:t>→    </a:t>
                </a:r>
                <a:endParaRPr lang="en-US" altLang="zh-CN" b="1" dirty="0">
                  <a:latin typeface="华文楷体" panose="02010600040101010101" pitchFamily="2" charset="-122"/>
                  <a:ea typeface="华文楷体" panose="02010600040101010101" pitchFamily="2" charset="-122"/>
                  <a:cs typeface="Times New Roman" panose="02020603050405020304" pitchFamily="18" charset="0"/>
                </a:endParaRPr>
              </a:p>
              <a:p>
                <a:endParaRPr lang="en-US" altLang="zh-CN" b="1" dirty="0">
                  <a:latin typeface="华文楷体" panose="02010600040101010101" pitchFamily="2" charset="-122"/>
                  <a:ea typeface="华文楷体" panose="02010600040101010101" pitchFamily="2" charset="-122"/>
                  <a:cs typeface="Times New Roman" panose="02020603050405020304" pitchFamily="18" charset="0"/>
                </a:endParaRPr>
              </a:p>
              <a:p>
                <a:r>
                  <a:rPr lang="en-US" altLang="zh-CN" b="1" dirty="0">
                    <a:latin typeface="华文楷体" panose="02010600040101010101" pitchFamily="2" charset="-122"/>
                    <a:ea typeface="华文楷体" panose="02010600040101010101" pitchFamily="2" charset="-122"/>
                    <a:cs typeface="Times New Roman" panose="02020603050405020304" pitchFamily="18" charset="0"/>
                  </a:rPr>
                  <a:t>                                       </a:t>
                </a:r>
                <a:r>
                  <a:rPr lang="zh-CN" altLang="en-US" b="1" u="sng" dirty="0">
                    <a:highlight>
                      <a:srgbClr val="00FF00"/>
                    </a:highlight>
                    <a:latin typeface="华文楷体" panose="02010600040101010101" pitchFamily="2" charset="-122"/>
                    <a:ea typeface="华文楷体" panose="02010600040101010101" pitchFamily="2" charset="-122"/>
                    <a:cs typeface="Times New Roman" panose="02020603050405020304" pitchFamily="18" charset="0"/>
                  </a:rPr>
                  <a:t>实质共性</a:t>
                </a:r>
                <a:r>
                  <a:rPr lang="zh-CN" altLang="en-US" b="1" dirty="0">
                    <a:latin typeface="华文楷体" panose="02010600040101010101" pitchFamily="2" charset="-122"/>
                    <a:ea typeface="华文楷体" panose="02010600040101010101" pitchFamily="2" charset="-122"/>
                    <a:cs typeface="Times New Roman" panose="02020603050405020304" pitchFamily="18" charset="0"/>
                  </a:rPr>
                  <a:t>                            情感维度</a:t>
                </a:r>
                <a:endParaRPr lang="en-US" altLang="zh-CN" b="1" dirty="0">
                  <a:latin typeface="华文楷体" panose="02010600040101010101" pitchFamily="2" charset="-122"/>
                  <a:ea typeface="华文楷体" panose="02010600040101010101" pitchFamily="2" charset="-122"/>
                  <a:cs typeface="Times New Roman" panose="02020603050405020304" pitchFamily="18" charset="0"/>
                </a:endParaRPr>
              </a:p>
              <a:p>
                <a:endParaRPr lang="zh-CN" altLang="en-US" b="1" dirty="0">
                  <a:latin typeface="华文楷体" panose="02010600040101010101" pitchFamily="2" charset="-122"/>
                  <a:ea typeface="华文楷体" panose="0201060004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文本框 13"/>
              <p:cNvSpPr txBox="1"/>
              <p:nvPr/>
            </p:nvSpPr>
            <p:spPr>
              <a:xfrm>
                <a:off x="6472737" y="791165"/>
                <a:ext cx="1267615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zh-CN" altLang="en-US" b="1" dirty="0">
                    <a:latin typeface="华文楷体" panose="02010600040101010101" pitchFamily="2" charset="-122"/>
                    <a:ea typeface="华文楷体" panose="02010600040101010101" pitchFamily="2" charset="-122"/>
                    <a:cs typeface="Times New Roman" panose="02020603050405020304" pitchFamily="18" charset="0"/>
                  </a:rPr>
                  <a:t>时间维度 </a:t>
                </a:r>
                <a:endParaRPr lang="en-US" altLang="zh-CN" b="1" dirty="0">
                  <a:latin typeface="华文楷体" panose="02010600040101010101" pitchFamily="2" charset="-122"/>
                  <a:ea typeface="华文楷体" panose="0201060004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文本框 15"/>
              <p:cNvSpPr txBox="1"/>
              <p:nvPr/>
            </p:nvSpPr>
            <p:spPr>
              <a:xfrm>
                <a:off x="6480702" y="1209069"/>
                <a:ext cx="118764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zh-CN" altLang="en-US" b="1" dirty="0">
                    <a:latin typeface="华文楷体" panose="02010600040101010101" pitchFamily="2" charset="-122"/>
                    <a:ea typeface="华文楷体" panose="02010600040101010101" pitchFamily="2" charset="-122"/>
                    <a:cs typeface="Times New Roman" panose="02020603050405020304" pitchFamily="18" charset="0"/>
                  </a:rPr>
                  <a:t>空间维度</a:t>
                </a:r>
                <a:endParaRPr lang="en-US" altLang="zh-CN" b="1" dirty="0">
                  <a:latin typeface="华文楷体" panose="02010600040101010101" pitchFamily="2" charset="-122"/>
                  <a:ea typeface="华文楷体" panose="0201060004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文本框 16"/>
              <p:cNvSpPr txBox="1"/>
              <p:nvPr/>
            </p:nvSpPr>
            <p:spPr>
              <a:xfrm>
                <a:off x="7740352" y="1050290"/>
                <a:ext cx="118764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zh-CN" altLang="en-US" b="1" dirty="0">
                    <a:latin typeface="华文楷体" panose="02010600040101010101" pitchFamily="2" charset="-122"/>
                    <a:ea typeface="华文楷体" panose="02010600040101010101" pitchFamily="2" charset="-122"/>
                    <a:cs typeface="Times New Roman" panose="02020603050405020304" pitchFamily="18" charset="0"/>
                  </a:rPr>
                  <a:t>物理维度</a:t>
                </a:r>
                <a:endParaRPr lang="en-US" altLang="zh-CN" b="1" dirty="0">
                  <a:latin typeface="华文楷体" panose="02010600040101010101" pitchFamily="2" charset="-122"/>
                  <a:ea typeface="华文楷体" panose="02010600040101010101" pitchFamily="2" charset="-122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9" name="直接箭头连接符 18"/>
              <p:cNvCxnSpPr/>
              <p:nvPr/>
            </p:nvCxnSpPr>
            <p:spPr>
              <a:xfrm>
                <a:off x="6237074" y="2273102"/>
                <a:ext cx="1503278" cy="0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20" name="左大括号 19"/>
              <p:cNvSpPr/>
              <p:nvPr/>
            </p:nvSpPr>
            <p:spPr>
              <a:xfrm flipH="1">
                <a:off x="7515334" y="1042569"/>
                <a:ext cx="288032" cy="360040"/>
              </a:xfrm>
              <a:prstGeom prst="leftBrace">
                <a:avLst/>
              </a:prstGeom>
              <a:ln w="1905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1" name="左大括号 10"/>
            <p:cNvSpPr/>
            <p:nvPr/>
          </p:nvSpPr>
          <p:spPr>
            <a:xfrm>
              <a:off x="5004048" y="1209069"/>
              <a:ext cx="288032" cy="1002638"/>
            </a:xfrm>
            <a:prstGeom prst="leftBrac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左大括号 11"/>
            <p:cNvSpPr/>
            <p:nvPr/>
          </p:nvSpPr>
          <p:spPr>
            <a:xfrm>
              <a:off x="6228184" y="1036556"/>
              <a:ext cx="288032" cy="360040"/>
            </a:xfrm>
            <a:prstGeom prst="leftBrac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3" name="Rounded Rectangle 25"/>
          <p:cNvSpPr/>
          <p:nvPr/>
        </p:nvSpPr>
        <p:spPr>
          <a:xfrm>
            <a:off x="98542" y="4462631"/>
            <a:ext cx="2087767" cy="485383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vert="horz" wrap="square" lIns="137160" tIns="68580" rIns="137160" bIns="68580" numCol="1" anchor="t" anchorCtr="0" compatLnSpc="1"/>
          <a:lstStyle/>
          <a:p>
            <a:pPr algn="ctr" defTabSz="1828800" rtl="0"/>
            <a:r>
              <a:rPr lang="zh-CN" altLang="en-US" b="1" kern="1200" dirty="0">
                <a:solidFill>
                  <a:schemeClr val="bg1"/>
                </a:solidFill>
                <a:cs typeface="+mn-ea"/>
                <a:sym typeface="+mn-lt"/>
              </a:rPr>
              <a:t>学生</a:t>
            </a:r>
            <a:r>
              <a:rPr lang="en-US" altLang="zh-CN" b="1" kern="1200" dirty="0">
                <a:solidFill>
                  <a:schemeClr val="bg1"/>
                </a:solidFill>
                <a:cs typeface="+mn-ea"/>
                <a:sym typeface="+mn-lt"/>
              </a:rPr>
              <a:t>&amp;</a:t>
            </a:r>
            <a:r>
              <a:rPr lang="zh-CN" altLang="en-US" b="1" kern="1200" dirty="0">
                <a:solidFill>
                  <a:schemeClr val="bg1"/>
                </a:solidFill>
                <a:cs typeface="+mn-ea"/>
                <a:sym typeface="+mn-lt"/>
              </a:rPr>
              <a:t>诗性智慧</a:t>
            </a:r>
            <a:endParaRPr lang="en-US" b="1" kern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2285701" y="4520656"/>
            <a:ext cx="35283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b="1" u="sng" dirty="0">
                <a:highlight>
                  <a:srgbClr val="00FF00"/>
                </a:highlight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与生俱来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的原始思维→要</a:t>
            </a:r>
            <a:r>
              <a:rPr lang="zh-CN" altLang="en-US" b="1" dirty="0">
                <a:highlight>
                  <a:srgbClr val="FFFF00"/>
                </a:highlight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唤醒 </a:t>
            </a:r>
            <a:endParaRPr lang="en-US" altLang="zh-CN" b="1" dirty="0">
              <a:highlight>
                <a:srgbClr val="FFFF00"/>
              </a:highlight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35585" y="191135"/>
            <a:ext cx="8568055" cy="461645"/>
            <a:chOff x="371" y="301"/>
            <a:chExt cx="13493" cy="727"/>
          </a:xfrm>
        </p:grpSpPr>
        <p:sp>
          <p:nvSpPr>
            <p:cNvPr id="4" name="箭头: V 形 3"/>
            <p:cNvSpPr/>
            <p:nvPr/>
          </p:nvSpPr>
          <p:spPr>
            <a:xfrm>
              <a:off x="713" y="514"/>
              <a:ext cx="419" cy="48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5" name="箭头: V 形 4"/>
            <p:cNvSpPr/>
            <p:nvPr/>
          </p:nvSpPr>
          <p:spPr>
            <a:xfrm>
              <a:off x="1014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1609" y="992"/>
              <a:ext cx="12255" cy="0"/>
            </a:xfrm>
            <a:prstGeom prst="line">
              <a:avLst/>
            </a:prstGeom>
            <a:ln>
              <a:solidFill>
                <a:schemeClr val="accent2"/>
              </a:solidFill>
              <a:prstDash val="lg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本框 7"/>
            <p:cNvSpPr txBox="1"/>
            <p:nvPr/>
          </p:nvSpPr>
          <p:spPr>
            <a:xfrm>
              <a:off x="1609" y="301"/>
              <a:ext cx="3828" cy="7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>
                  <a:solidFill>
                    <a:schemeClr val="tx2"/>
                  </a:solidFill>
                  <a:cs typeface="+mn-ea"/>
                  <a:sym typeface="+mn-lt"/>
                </a:rPr>
                <a:t>（二）原因分析</a:t>
              </a:r>
            </a:p>
          </p:txBody>
        </p:sp>
        <p:sp>
          <p:nvSpPr>
            <p:cNvPr id="9" name="箭头: V 形 8"/>
            <p:cNvSpPr/>
            <p:nvPr/>
          </p:nvSpPr>
          <p:spPr>
            <a:xfrm>
              <a:off x="371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" name="Rounded Rectangle 25"/>
          <p:cNvSpPr/>
          <p:nvPr/>
        </p:nvSpPr>
        <p:spPr>
          <a:xfrm>
            <a:off x="235585" y="1347614"/>
            <a:ext cx="2087767" cy="485383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vert="horz" wrap="square" lIns="137160" tIns="68580" rIns="137160" bIns="68580" numCol="1" anchor="t" anchorCtr="0" compatLnSpc="1"/>
          <a:lstStyle/>
          <a:p>
            <a:pPr algn="ctr" defTabSz="1828800" rtl="0"/>
            <a:r>
              <a:rPr lang="zh-CN" altLang="en-US" b="1" kern="1200" dirty="0">
                <a:solidFill>
                  <a:schemeClr val="bg1"/>
                </a:solidFill>
                <a:cs typeface="+mn-ea"/>
                <a:sym typeface="+mn-lt"/>
              </a:rPr>
              <a:t>诗歌</a:t>
            </a:r>
            <a:r>
              <a:rPr lang="en-US" altLang="zh-CN" b="1" kern="1200" dirty="0">
                <a:solidFill>
                  <a:schemeClr val="bg1"/>
                </a:solidFill>
                <a:cs typeface="+mn-ea"/>
                <a:sym typeface="+mn-lt"/>
              </a:rPr>
              <a:t>&amp;</a:t>
            </a:r>
            <a:r>
              <a:rPr lang="zh-CN" altLang="en-US" b="1" kern="1200" dirty="0">
                <a:solidFill>
                  <a:schemeClr val="bg1"/>
                </a:solidFill>
                <a:cs typeface="+mn-ea"/>
                <a:sym typeface="+mn-lt"/>
              </a:rPr>
              <a:t>诗性智慧</a:t>
            </a:r>
            <a:endParaRPr lang="en-US" b="1" kern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422744" y="1347614"/>
            <a:ext cx="6380896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     《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诗格</a:t>
            </a:r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》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有言：“诗有三境，一曰物境，二曰情境，三曰意境。”诗歌教学是一个透过语言符号触摸物象、感悟意象、进入意境的“明象”、“尽象”的过程。</a:t>
            </a:r>
            <a:endParaRPr lang="en-US" altLang="zh-CN" b="1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algn="r"/>
            <a:r>
              <a:rPr lang="en-US" altLang="zh-CN" sz="1200" dirty="0"/>
              <a:t>——</a:t>
            </a:r>
            <a:r>
              <a:rPr lang="zh-CN" altLang="en-US" sz="1200" dirty="0"/>
              <a:t>冯铁山</a:t>
            </a:r>
            <a:r>
              <a:rPr lang="en-US" altLang="zh-CN" sz="1200" dirty="0"/>
              <a:t>.</a:t>
            </a:r>
            <a:r>
              <a:rPr lang="zh-CN" altLang="en-US" sz="1200" dirty="0"/>
              <a:t>诗意语文论</a:t>
            </a:r>
            <a:r>
              <a:rPr lang="en-US" altLang="zh-CN" sz="1200" dirty="0"/>
              <a:t>[M].</a:t>
            </a:r>
            <a:r>
              <a:rPr lang="zh-CN" altLang="en-US" sz="1200" dirty="0"/>
              <a:t>北京</a:t>
            </a:r>
            <a:r>
              <a:rPr lang="en-US" altLang="zh-CN" sz="1200" dirty="0"/>
              <a:t>:</a:t>
            </a:r>
            <a:r>
              <a:rPr lang="zh-CN" altLang="en-US" sz="1200" dirty="0"/>
              <a:t>中国社会科学出版社</a:t>
            </a:r>
            <a:r>
              <a:rPr lang="en-US" altLang="zh-CN" sz="1200" dirty="0"/>
              <a:t>,2016.</a:t>
            </a:r>
          </a:p>
          <a:p>
            <a:pPr algn="r"/>
            <a:endParaRPr lang="en-US" altLang="zh-CN" sz="1200" dirty="0"/>
          </a:p>
          <a:p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     </a:t>
            </a:r>
            <a:r>
              <a:rPr lang="zh-CN" altLang="en-US" b="1" u="sng" dirty="0">
                <a:highlight>
                  <a:srgbClr val="00FF00"/>
                </a:highlight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“象”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是构成诗歌的重要因素，诗歌教学必围绕解“象”进行，而“象” 也是诗性智慧的基本特征。故</a:t>
            </a:r>
            <a:r>
              <a:rPr lang="zh-CN" altLang="en-US" b="1" dirty="0">
                <a:highlight>
                  <a:srgbClr val="FFFF00"/>
                </a:highlight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诗歌教学应用构筑图景的方式进行，且能够充分唤醒学生的诗性智慧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b="1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2" name="Rounded Rectangle 25"/>
          <p:cNvSpPr/>
          <p:nvPr/>
        </p:nvSpPr>
        <p:spPr>
          <a:xfrm>
            <a:off x="235585" y="3886567"/>
            <a:ext cx="2536215" cy="485383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vert="horz" wrap="square" lIns="137160" tIns="68580" rIns="137160" bIns="68580" numCol="1" anchor="t" anchorCtr="0" compatLnSpc="1"/>
          <a:lstStyle/>
          <a:p>
            <a:pPr algn="ctr" defTabSz="1828800"/>
            <a:r>
              <a:rPr lang="zh-CN" altLang="en-US" b="1" dirty="0">
                <a:solidFill>
                  <a:schemeClr val="bg1"/>
                </a:solidFill>
                <a:cs typeface="+mn-ea"/>
                <a:sym typeface="+mn-lt"/>
              </a:rPr>
              <a:t>诗性智慧</a:t>
            </a:r>
            <a:r>
              <a:rPr lang="en-US" altLang="zh-CN" b="1" kern="1200" dirty="0">
                <a:solidFill>
                  <a:schemeClr val="bg1"/>
                </a:solidFill>
                <a:cs typeface="+mn-ea"/>
                <a:sym typeface="+mn-lt"/>
              </a:rPr>
              <a:t>&amp;</a:t>
            </a:r>
            <a:r>
              <a:rPr lang="zh-CN" altLang="en-US" b="1" dirty="0">
                <a:solidFill>
                  <a:schemeClr val="bg1"/>
                </a:solidFill>
                <a:cs typeface="+mn-ea"/>
                <a:sym typeface="+mn-lt"/>
              </a:rPr>
              <a:t>核心素养</a:t>
            </a:r>
            <a:endParaRPr lang="en-US" b="1" kern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763104" y="3981440"/>
            <a:ext cx="63808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b="1" u="sng" dirty="0">
                <a:highlight>
                  <a:srgbClr val="00FF00"/>
                </a:highlight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互相融合，相辅相成→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诗性智慧的唤醒</a:t>
            </a:r>
            <a:r>
              <a:rPr lang="zh-CN" altLang="en-US" b="1" dirty="0">
                <a:highlight>
                  <a:srgbClr val="FFFF00"/>
                </a:highlight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有助于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核心素养的培养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图片 4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4" t="7457" r="14512" b="19561"/>
          <a:stretch>
            <a:fillRect/>
          </a:stretch>
        </p:blipFill>
        <p:spPr>
          <a:xfrm>
            <a:off x="-1" y="0"/>
            <a:ext cx="9144001" cy="514350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250623" y="136089"/>
            <a:ext cx="2600592" cy="561690"/>
          </a:xfrm>
          <a:prstGeom prst="rect">
            <a:avLst/>
          </a:prstGeom>
          <a:noFill/>
        </p:spPr>
        <p:txBody>
          <a:bodyPr wrap="none" lIns="68520" tIns="34289" rIns="68520" bIns="34289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684530"/>
            <a:r>
              <a:rPr lang="zh-CN" altLang="en-US" sz="3200" b="1" dirty="0">
                <a:solidFill>
                  <a:schemeClr val="accent2"/>
                </a:solidFill>
                <a:cs typeface="+mn-ea"/>
                <a:sym typeface="+mn-lt"/>
              </a:rPr>
              <a:t>汇报内容组织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1122666" y="929415"/>
            <a:ext cx="3737366" cy="850247"/>
            <a:chOff x="6593719" y="1664476"/>
            <a:chExt cx="4983154" cy="1133662"/>
          </a:xfrm>
        </p:grpSpPr>
        <p:grpSp>
          <p:nvGrpSpPr>
            <p:cNvPr id="41" name="组合 40"/>
            <p:cNvGrpSpPr/>
            <p:nvPr/>
          </p:nvGrpSpPr>
          <p:grpSpPr>
            <a:xfrm>
              <a:off x="7053908" y="1664476"/>
              <a:ext cx="4522965" cy="1133662"/>
              <a:chOff x="6448163" y="2027722"/>
              <a:chExt cx="4522965" cy="1133662"/>
            </a:xfrm>
          </p:grpSpPr>
          <p:sp>
            <p:nvSpPr>
              <p:cNvPr id="43" name="矩形 42"/>
              <p:cNvSpPr/>
              <p:nvPr/>
            </p:nvSpPr>
            <p:spPr>
              <a:xfrm>
                <a:off x="6448163" y="2709979"/>
                <a:ext cx="4522965" cy="451405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lvl="0">
                  <a:defRPr/>
                </a:pPr>
                <a:r>
                  <a:rPr lang="zh-CN" alt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（一）现象传真      （二）问题提出</a:t>
                </a:r>
                <a:endPara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4" name="文本框 7"/>
              <p:cNvSpPr txBox="1"/>
              <p:nvPr/>
            </p:nvSpPr>
            <p:spPr>
              <a:xfrm>
                <a:off x="6640184" y="2027722"/>
                <a:ext cx="2708433" cy="6155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r>
                  <a:rPr lang="zh-CN" altLang="en-US" sz="2400" b="1" dirty="0">
                    <a:solidFill>
                      <a:schemeClr val="tx2"/>
                    </a:solidFill>
                    <a:cs typeface="+mn-ea"/>
                    <a:sym typeface="+mn-lt"/>
                  </a:rPr>
                  <a:t>感性事实现象</a:t>
                </a:r>
              </a:p>
            </p:txBody>
          </p:sp>
        </p:grpSp>
        <p:sp>
          <p:nvSpPr>
            <p:cNvPr id="42" name="文本框 5"/>
            <p:cNvSpPr txBox="1"/>
            <p:nvPr/>
          </p:nvSpPr>
          <p:spPr>
            <a:xfrm>
              <a:off x="6593719" y="1688573"/>
              <a:ext cx="1066959" cy="61555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400" b="1" dirty="0">
                  <a:solidFill>
                    <a:schemeClr val="accent2"/>
                  </a:solidFill>
                  <a:cs typeface="+mn-ea"/>
                  <a:sym typeface="+mn-lt"/>
                </a:rPr>
                <a:t>一、</a:t>
              </a: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1122666" y="2139397"/>
            <a:ext cx="5609574" cy="1153069"/>
            <a:chOff x="6598777" y="2670773"/>
            <a:chExt cx="7479431" cy="1537426"/>
          </a:xfrm>
        </p:grpSpPr>
        <p:grpSp>
          <p:nvGrpSpPr>
            <p:cNvPr id="37" name="组合 36"/>
            <p:cNvGrpSpPr/>
            <p:nvPr/>
          </p:nvGrpSpPr>
          <p:grpSpPr>
            <a:xfrm>
              <a:off x="7063860" y="2670773"/>
              <a:ext cx="7014348" cy="1537426"/>
              <a:chOff x="6458115" y="2027255"/>
              <a:chExt cx="7014348" cy="1537426"/>
            </a:xfrm>
          </p:grpSpPr>
          <p:sp>
            <p:nvSpPr>
              <p:cNvPr id="39" name="矩形 38"/>
              <p:cNvSpPr/>
              <p:nvPr/>
            </p:nvSpPr>
            <p:spPr>
              <a:xfrm>
                <a:off x="6458115" y="2514650"/>
                <a:ext cx="7014348" cy="1050031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lvl="0">
                  <a:lnSpc>
                    <a:spcPct val="150000"/>
                  </a:lnSpc>
                  <a:defRPr/>
                </a:pPr>
                <a:r>
                  <a:rPr lang="zh-CN" alt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（一）事实梳理</a:t>
                </a:r>
                <a:r>
                  <a:rPr lang="en-US" altLang="zh-CN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      </a:t>
                </a:r>
                <a:r>
                  <a:rPr lang="zh-CN" alt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（二）归因分析 （三）理论依据</a:t>
                </a:r>
                <a:r>
                  <a:rPr lang="en-US" altLang="zh-CN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 </a:t>
                </a:r>
              </a:p>
              <a:p>
                <a:pPr lvl="0">
                  <a:lnSpc>
                    <a:spcPct val="150000"/>
                  </a:lnSpc>
                  <a:defRPr/>
                </a:pPr>
                <a:r>
                  <a:rPr lang="zh-CN" alt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（四）事实剖析      （五）教育假设</a:t>
                </a:r>
                <a:endPara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0" name="文本框 12"/>
              <p:cNvSpPr txBox="1"/>
              <p:nvPr/>
            </p:nvSpPr>
            <p:spPr>
              <a:xfrm>
                <a:off x="6614595" y="2027255"/>
                <a:ext cx="2708433" cy="615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r>
                  <a:rPr lang="zh-CN" altLang="en-US" sz="2400" b="1" dirty="0">
                    <a:solidFill>
                      <a:schemeClr val="tx2"/>
                    </a:solidFill>
                    <a:cs typeface="+mn-ea"/>
                    <a:sym typeface="+mn-lt"/>
                  </a:rPr>
                  <a:t>知性教育思考</a:t>
                </a:r>
              </a:p>
            </p:txBody>
          </p:sp>
        </p:grpSp>
        <p:sp>
          <p:nvSpPr>
            <p:cNvPr id="38" name="文本框 10"/>
            <p:cNvSpPr txBox="1"/>
            <p:nvPr/>
          </p:nvSpPr>
          <p:spPr>
            <a:xfrm>
              <a:off x="6598777" y="2678125"/>
              <a:ext cx="1066959" cy="615554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400" b="1" dirty="0">
                  <a:solidFill>
                    <a:schemeClr val="tx2"/>
                  </a:solidFill>
                  <a:cs typeface="+mn-ea"/>
                  <a:sym typeface="+mn-lt"/>
                </a:rPr>
                <a:t>二、</a:t>
              </a: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1122666" y="3613976"/>
            <a:ext cx="4625753" cy="1150164"/>
            <a:chOff x="6603075" y="3686714"/>
            <a:chExt cx="6167670" cy="1533554"/>
          </a:xfrm>
        </p:grpSpPr>
        <p:grpSp>
          <p:nvGrpSpPr>
            <p:cNvPr id="33" name="组合 32"/>
            <p:cNvGrpSpPr/>
            <p:nvPr/>
          </p:nvGrpSpPr>
          <p:grpSpPr>
            <a:xfrm>
              <a:off x="7048308" y="3686714"/>
              <a:ext cx="5722437" cy="1533554"/>
              <a:chOff x="6442563" y="2036432"/>
              <a:chExt cx="5722437" cy="1533554"/>
            </a:xfrm>
          </p:grpSpPr>
          <p:sp>
            <p:nvSpPr>
              <p:cNvPr id="35" name="矩形 34"/>
              <p:cNvSpPr/>
              <p:nvPr/>
            </p:nvSpPr>
            <p:spPr>
              <a:xfrm>
                <a:off x="6442563" y="2519954"/>
                <a:ext cx="5722437" cy="1050032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lnSpc>
                    <a:spcPct val="150000"/>
                  </a:lnSpc>
                  <a:defRPr/>
                </a:pPr>
                <a:r>
                  <a:rPr lang="zh-CN" alt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（一）策略给出</a:t>
                </a:r>
                <a:r>
                  <a:rPr lang="en-US" altLang="zh-CN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      </a:t>
                </a:r>
                <a:r>
                  <a:rPr lang="zh-CN" alt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（二）原因分析</a:t>
                </a:r>
                <a:endPara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  <a:p>
                <a:pPr>
                  <a:lnSpc>
                    <a:spcPct val="150000"/>
                  </a:lnSpc>
                  <a:defRPr/>
                </a:pPr>
                <a:r>
                  <a:rPr lang="zh-CN" alt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（三）实践落实</a:t>
                </a:r>
                <a:r>
                  <a:rPr lang="en-US" altLang="zh-CN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      </a:t>
                </a:r>
                <a:r>
                  <a:rPr lang="zh-CN" alt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（四）教学迁移</a:t>
                </a:r>
              </a:p>
            </p:txBody>
          </p:sp>
          <p:sp>
            <p:nvSpPr>
              <p:cNvPr id="36" name="文本框 17"/>
              <p:cNvSpPr txBox="1"/>
              <p:nvPr/>
            </p:nvSpPr>
            <p:spPr>
              <a:xfrm>
                <a:off x="6640184" y="2036432"/>
                <a:ext cx="2708433" cy="615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r>
                  <a:rPr lang="zh-CN" altLang="en-US" sz="2400" b="1" dirty="0">
                    <a:solidFill>
                      <a:schemeClr val="tx2"/>
                    </a:solidFill>
                    <a:cs typeface="+mn-ea"/>
                    <a:sym typeface="+mn-lt"/>
                  </a:rPr>
                  <a:t>理性教学实践</a:t>
                </a:r>
              </a:p>
            </p:txBody>
          </p:sp>
        </p:grpSp>
        <p:sp>
          <p:nvSpPr>
            <p:cNvPr id="34" name="文本框 15"/>
            <p:cNvSpPr txBox="1"/>
            <p:nvPr/>
          </p:nvSpPr>
          <p:spPr>
            <a:xfrm>
              <a:off x="6603075" y="3691305"/>
              <a:ext cx="1066959" cy="615554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400" b="1" dirty="0">
                  <a:solidFill>
                    <a:schemeClr val="tx2"/>
                  </a:solidFill>
                  <a:cs typeface="+mn-ea"/>
                  <a:sym typeface="+mn-lt"/>
                </a:rPr>
                <a:t>三、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899455" y="1516165"/>
            <a:ext cx="174870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800" b="1" dirty="0">
                <a:highlight>
                  <a:srgbClr val="FFFF00"/>
                </a:highlight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主体</a:t>
            </a:r>
            <a:endParaRPr lang="en-US" altLang="zh-CN" sz="2800" b="1" dirty="0">
              <a:highlight>
                <a:srgbClr val="FFFF00"/>
              </a:highlight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899455" y="2550200"/>
            <a:ext cx="174870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800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学生</a:t>
            </a:r>
            <a:endParaRPr lang="en-US" altLang="zh-CN" sz="2800" b="1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2819291" y="1091565"/>
            <a:ext cx="287806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highlight>
                  <a:srgbClr val="FFFF00"/>
                </a:highlight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方式</a:t>
            </a:r>
            <a:endParaRPr lang="en-US" altLang="zh-CN" sz="2800" b="1" dirty="0">
              <a:highlight>
                <a:srgbClr val="FFFF00"/>
              </a:highlight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800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构筑图景</a:t>
            </a:r>
            <a:endParaRPr lang="en-US" altLang="zh-CN" sz="2800" b="1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21" name="直接箭头连接符 20"/>
          <p:cNvCxnSpPr/>
          <p:nvPr/>
        </p:nvCxnSpPr>
        <p:spPr>
          <a:xfrm>
            <a:off x="2314109" y="1851670"/>
            <a:ext cx="3960140" cy="0"/>
          </a:xfrm>
          <a:prstGeom prst="straightConnector1">
            <a:avLst/>
          </a:prstGeom>
          <a:ln w="12700"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2" name="组合 1"/>
          <p:cNvGrpSpPr/>
          <p:nvPr/>
        </p:nvGrpSpPr>
        <p:grpSpPr>
          <a:xfrm>
            <a:off x="235585" y="191135"/>
            <a:ext cx="8568055" cy="461645"/>
            <a:chOff x="371" y="301"/>
            <a:chExt cx="13493" cy="727"/>
          </a:xfrm>
        </p:grpSpPr>
        <p:sp>
          <p:nvSpPr>
            <p:cNvPr id="4" name="箭头: V 形 3"/>
            <p:cNvSpPr/>
            <p:nvPr/>
          </p:nvSpPr>
          <p:spPr>
            <a:xfrm>
              <a:off x="713" y="514"/>
              <a:ext cx="419" cy="48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5" name="箭头: V 形 4"/>
            <p:cNvSpPr/>
            <p:nvPr/>
          </p:nvSpPr>
          <p:spPr>
            <a:xfrm>
              <a:off x="1014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1609" y="992"/>
              <a:ext cx="12255" cy="0"/>
            </a:xfrm>
            <a:prstGeom prst="line">
              <a:avLst/>
            </a:prstGeom>
            <a:ln>
              <a:solidFill>
                <a:schemeClr val="accent2"/>
              </a:solidFill>
              <a:prstDash val="lg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本框 7"/>
            <p:cNvSpPr txBox="1"/>
            <p:nvPr/>
          </p:nvSpPr>
          <p:spPr>
            <a:xfrm>
              <a:off x="1609" y="301"/>
              <a:ext cx="3828" cy="7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>
                  <a:solidFill>
                    <a:schemeClr val="tx2"/>
                  </a:solidFill>
                  <a:cs typeface="+mn-ea"/>
                  <a:sym typeface="+mn-lt"/>
                </a:rPr>
                <a:t>（二）原因分析</a:t>
              </a:r>
            </a:p>
          </p:txBody>
        </p:sp>
        <p:sp>
          <p:nvSpPr>
            <p:cNvPr id="9" name="箭头: V 形 8"/>
            <p:cNvSpPr/>
            <p:nvPr/>
          </p:nvSpPr>
          <p:spPr>
            <a:xfrm>
              <a:off x="371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3039551" y="562256"/>
            <a:ext cx="243754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4000" b="1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抽象</a:t>
            </a:r>
            <a:endParaRPr lang="en-US" altLang="zh-CN" sz="4000" b="1" dirty="0">
              <a:solidFill>
                <a:srgbClr val="C0000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917694" y="1513598"/>
            <a:ext cx="174870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800" b="1" dirty="0">
                <a:highlight>
                  <a:srgbClr val="FFFF00"/>
                </a:highlight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客体</a:t>
            </a:r>
            <a:endParaRPr lang="en-US" altLang="zh-CN" sz="2800" b="1" dirty="0">
              <a:highlight>
                <a:srgbClr val="FFFF00"/>
              </a:highlight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368493" y="2376735"/>
            <a:ext cx="287806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800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表层</a:t>
            </a:r>
            <a:endParaRPr lang="en-US" altLang="zh-CN" sz="2800" b="1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algn="ctr"/>
            <a:r>
              <a:rPr lang="zh-CN" altLang="en-US" sz="2800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诗歌选文</a:t>
            </a:r>
            <a:endParaRPr lang="en-US" altLang="zh-CN" sz="2800" b="1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302444" y="2376734"/>
            <a:ext cx="287806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800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深层</a:t>
            </a:r>
            <a:endParaRPr lang="en-US" altLang="zh-CN" sz="2800" b="1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algn="ctr"/>
            <a:r>
              <a:rPr lang="zh-CN" altLang="en-US" sz="2800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诗性智慧</a:t>
            </a:r>
            <a:endParaRPr lang="en-US" altLang="zh-CN" sz="2800" b="1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7" name="左大括号 16"/>
          <p:cNvSpPr/>
          <p:nvPr/>
        </p:nvSpPr>
        <p:spPr>
          <a:xfrm rot="5400000">
            <a:off x="6588406" y="1298515"/>
            <a:ext cx="332086" cy="1823897"/>
          </a:xfrm>
          <a:prstGeom prst="leftBrac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9" name="直接箭头连接符 18"/>
          <p:cNvCxnSpPr>
            <a:endCxn id="13" idx="0"/>
          </p:cNvCxnSpPr>
          <p:nvPr/>
        </p:nvCxnSpPr>
        <p:spPr>
          <a:xfrm>
            <a:off x="1773666" y="2036818"/>
            <a:ext cx="141" cy="51338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5" name="文本框 34"/>
          <p:cNvSpPr txBox="1"/>
          <p:nvPr/>
        </p:nvSpPr>
        <p:spPr>
          <a:xfrm>
            <a:off x="3039551" y="3680678"/>
            <a:ext cx="243754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4000" b="1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具象</a:t>
            </a:r>
            <a:endParaRPr lang="en-US" altLang="zh-CN" sz="4000" b="1" dirty="0">
              <a:solidFill>
                <a:srgbClr val="C0000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454264" y="4496802"/>
            <a:ext cx="335326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800" b="1" dirty="0">
                <a:highlight>
                  <a:srgbClr val="FFFF00"/>
                </a:highlight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物象</a:t>
            </a:r>
            <a:r>
              <a:rPr lang="en-US" altLang="zh-CN" sz="2800" b="1" dirty="0">
                <a:highlight>
                  <a:srgbClr val="FFFF00"/>
                </a:highlight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+</a:t>
            </a:r>
            <a:r>
              <a:rPr lang="zh-CN" altLang="en-US" sz="2800" b="1" dirty="0">
                <a:highlight>
                  <a:srgbClr val="FFFF00"/>
                </a:highlight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情象</a:t>
            </a:r>
            <a:r>
              <a:rPr lang="en-US" altLang="zh-CN" sz="2800" b="1" dirty="0">
                <a:highlight>
                  <a:srgbClr val="FFFF00"/>
                </a:highlight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=</a:t>
            </a:r>
            <a:r>
              <a:rPr lang="zh-CN" altLang="en-US" sz="2800" b="1" dirty="0">
                <a:highlight>
                  <a:srgbClr val="FFFF00"/>
                </a:highlight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意象</a:t>
            </a:r>
            <a:endParaRPr lang="en-US" altLang="zh-CN" sz="2800" b="1" dirty="0">
              <a:highlight>
                <a:srgbClr val="FFFF00"/>
              </a:highlight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67830FE4-D339-3605-8575-F396C07D1397}"/>
              </a:ext>
            </a:extLst>
          </p:cNvPr>
          <p:cNvSpPr/>
          <p:nvPr/>
        </p:nvSpPr>
        <p:spPr>
          <a:xfrm>
            <a:off x="1233989" y="1203598"/>
            <a:ext cx="7255976" cy="2377358"/>
          </a:xfrm>
          <a:prstGeom prst="rect">
            <a:avLst/>
          </a:prstGeom>
          <a:noFill/>
          <a:ln w="28575">
            <a:solidFill>
              <a:srgbClr val="105A8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35A70E49-C450-BEE3-75D0-3E705C125BA3}"/>
              </a:ext>
            </a:extLst>
          </p:cNvPr>
          <p:cNvSpPr txBox="1"/>
          <p:nvPr/>
        </p:nvSpPr>
        <p:spPr>
          <a:xfrm>
            <a:off x="-14486" y="1484336"/>
            <a:ext cx="1748704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800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效</a:t>
            </a:r>
            <a:endParaRPr lang="en-US" altLang="zh-CN" sz="2800" b="1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algn="ctr"/>
            <a:r>
              <a:rPr lang="zh-CN" altLang="en-US" sz="2800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果</a:t>
            </a:r>
            <a:endParaRPr lang="en-US" altLang="zh-CN" sz="2800" b="1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algn="ctr"/>
            <a:r>
              <a:rPr lang="zh-CN" altLang="en-US" sz="2800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评</a:t>
            </a:r>
            <a:endParaRPr lang="en-US" altLang="zh-CN" sz="2800" b="1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algn="ctr"/>
            <a:r>
              <a:rPr lang="zh-CN" altLang="en-US" sz="2800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价</a:t>
            </a:r>
            <a:endParaRPr lang="en-US" altLang="zh-CN" sz="2800" b="1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35585" y="191135"/>
            <a:ext cx="8568055" cy="461645"/>
            <a:chOff x="371" y="301"/>
            <a:chExt cx="13493" cy="727"/>
          </a:xfrm>
        </p:grpSpPr>
        <p:sp>
          <p:nvSpPr>
            <p:cNvPr id="4" name="箭头: V 形 3"/>
            <p:cNvSpPr/>
            <p:nvPr/>
          </p:nvSpPr>
          <p:spPr>
            <a:xfrm>
              <a:off x="713" y="514"/>
              <a:ext cx="419" cy="48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5" name="箭头: V 形 4"/>
            <p:cNvSpPr/>
            <p:nvPr/>
          </p:nvSpPr>
          <p:spPr>
            <a:xfrm>
              <a:off x="1014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1609" y="992"/>
              <a:ext cx="12255" cy="0"/>
            </a:xfrm>
            <a:prstGeom prst="line">
              <a:avLst/>
            </a:prstGeom>
            <a:ln>
              <a:solidFill>
                <a:schemeClr val="accent2"/>
              </a:solidFill>
              <a:prstDash val="lg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本框 7"/>
            <p:cNvSpPr txBox="1"/>
            <p:nvPr/>
          </p:nvSpPr>
          <p:spPr>
            <a:xfrm>
              <a:off x="1609" y="301"/>
              <a:ext cx="3828" cy="7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>
                  <a:solidFill>
                    <a:schemeClr val="tx2"/>
                  </a:solidFill>
                  <a:cs typeface="+mn-ea"/>
                  <a:sym typeface="+mn-lt"/>
                </a:rPr>
                <a:t>（三）实践落实 </a:t>
              </a:r>
            </a:p>
          </p:txBody>
        </p:sp>
        <p:sp>
          <p:nvSpPr>
            <p:cNvPr id="9" name="箭头: V 形 8"/>
            <p:cNvSpPr/>
            <p:nvPr/>
          </p:nvSpPr>
          <p:spPr>
            <a:xfrm>
              <a:off x="371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273" y="681330"/>
            <a:ext cx="8512879" cy="441769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35585" y="191135"/>
            <a:ext cx="8568055" cy="461645"/>
            <a:chOff x="371" y="301"/>
            <a:chExt cx="13493" cy="727"/>
          </a:xfrm>
        </p:grpSpPr>
        <p:sp>
          <p:nvSpPr>
            <p:cNvPr id="4" name="箭头: V 形 3"/>
            <p:cNvSpPr/>
            <p:nvPr/>
          </p:nvSpPr>
          <p:spPr>
            <a:xfrm>
              <a:off x="713" y="514"/>
              <a:ext cx="419" cy="48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5" name="箭头: V 形 4"/>
            <p:cNvSpPr/>
            <p:nvPr/>
          </p:nvSpPr>
          <p:spPr>
            <a:xfrm>
              <a:off x="1014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1609" y="992"/>
              <a:ext cx="12255" cy="0"/>
            </a:xfrm>
            <a:prstGeom prst="line">
              <a:avLst/>
            </a:prstGeom>
            <a:ln>
              <a:solidFill>
                <a:schemeClr val="accent2"/>
              </a:solidFill>
              <a:prstDash val="lg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本框 7"/>
            <p:cNvSpPr txBox="1"/>
            <p:nvPr/>
          </p:nvSpPr>
          <p:spPr>
            <a:xfrm>
              <a:off x="1609" y="301"/>
              <a:ext cx="3828" cy="7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>
                  <a:solidFill>
                    <a:schemeClr val="tx2"/>
                  </a:solidFill>
                  <a:cs typeface="+mn-ea"/>
                  <a:sym typeface="+mn-lt"/>
                </a:rPr>
                <a:t>（三）实践落实 </a:t>
              </a:r>
            </a:p>
          </p:txBody>
        </p:sp>
        <p:sp>
          <p:nvSpPr>
            <p:cNvPr id="9" name="箭头: V 形 8"/>
            <p:cNvSpPr/>
            <p:nvPr/>
          </p:nvSpPr>
          <p:spPr>
            <a:xfrm>
              <a:off x="371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200494" y="475932"/>
            <a:ext cx="4572000" cy="38466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3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 dirty="0"/>
              <a:t>构筑</a:t>
            </a:r>
            <a:r>
              <a:rPr lang="zh-CN" altLang="en-US" sz="2000" b="1" dirty="0">
                <a:highlight>
                  <a:srgbClr val="FFFF00"/>
                </a:highlight>
              </a:rPr>
              <a:t>文言</a:t>
            </a:r>
            <a:r>
              <a:rPr lang="zh-CN" altLang="en-US" sz="2000" b="1" dirty="0"/>
              <a:t>图景，读清诗歌</a:t>
            </a:r>
            <a:r>
              <a:rPr lang="zh-CN" altLang="en-US" sz="2000" b="1" dirty="0">
                <a:highlight>
                  <a:srgbClr val="FFFF00"/>
                </a:highlight>
              </a:rPr>
              <a:t>物象</a:t>
            </a:r>
            <a:endParaRPr lang="en-US" altLang="zh-CN" sz="2000" b="1" dirty="0">
              <a:highlight>
                <a:srgbClr val="FFFF00"/>
              </a:highlight>
            </a:endParaRPr>
          </a:p>
          <a:p>
            <a:pPr algn="just">
              <a:lnSpc>
                <a:spcPct val="300000"/>
              </a:lnSpc>
            </a:pPr>
            <a:r>
              <a:rPr lang="zh-CN" altLang="en-US" sz="2000" b="1" dirty="0"/>
              <a:t>构筑</a:t>
            </a:r>
            <a:r>
              <a:rPr lang="zh-CN" altLang="en-US" sz="2000" b="1" dirty="0">
                <a:highlight>
                  <a:srgbClr val="FFFF00"/>
                </a:highlight>
              </a:rPr>
              <a:t>文法</a:t>
            </a:r>
            <a:r>
              <a:rPr lang="zh-CN" altLang="en-US" sz="2000" b="1" dirty="0"/>
              <a:t>图景，读出诗歌</a:t>
            </a:r>
            <a:r>
              <a:rPr lang="zh-CN" altLang="en-US" sz="2000" b="1" dirty="0">
                <a:highlight>
                  <a:srgbClr val="FFFF00"/>
                </a:highlight>
              </a:rPr>
              <a:t>情象</a:t>
            </a:r>
          </a:p>
          <a:p>
            <a:pPr algn="just">
              <a:lnSpc>
                <a:spcPct val="300000"/>
              </a:lnSpc>
            </a:pPr>
            <a:r>
              <a:rPr lang="zh-CN" altLang="en-US" sz="2000" b="1" dirty="0"/>
              <a:t>构筑</a:t>
            </a:r>
            <a:r>
              <a:rPr lang="zh-CN" altLang="en-US" sz="2000" b="1" dirty="0">
                <a:highlight>
                  <a:srgbClr val="FFFF00"/>
                </a:highlight>
              </a:rPr>
              <a:t>文思</a:t>
            </a:r>
            <a:r>
              <a:rPr lang="zh-CN" altLang="en-US" sz="2000" b="1" dirty="0"/>
              <a:t>图景，读懂诗歌</a:t>
            </a:r>
            <a:r>
              <a:rPr lang="zh-CN" altLang="en-US" sz="2000" b="1" dirty="0">
                <a:highlight>
                  <a:srgbClr val="FFFF00"/>
                </a:highlight>
              </a:rPr>
              <a:t>意象</a:t>
            </a:r>
          </a:p>
          <a:p>
            <a:pPr algn="just">
              <a:lnSpc>
                <a:spcPct val="400000"/>
              </a:lnSpc>
            </a:pPr>
            <a:r>
              <a:rPr lang="zh-CN" altLang="en-US" sz="2000" b="1" dirty="0"/>
              <a:t>构筑</a:t>
            </a:r>
            <a:r>
              <a:rPr lang="zh-CN" altLang="en-US" sz="2000" b="1" dirty="0">
                <a:highlight>
                  <a:srgbClr val="FFFF00"/>
                </a:highlight>
              </a:rPr>
              <a:t>文化</a:t>
            </a:r>
            <a:r>
              <a:rPr lang="zh-CN" altLang="en-US" sz="2000" b="1" dirty="0"/>
              <a:t>图景，读深诗歌</a:t>
            </a:r>
            <a:r>
              <a:rPr lang="zh-CN" altLang="en-US" sz="2000" b="1" dirty="0">
                <a:highlight>
                  <a:srgbClr val="FFFF00"/>
                </a:highlight>
              </a:rPr>
              <a:t>旨象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3635896" y="771550"/>
            <a:ext cx="530761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zh-CN" altLang="en-US" sz="16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1600" b="1" kern="100" dirty="0">
                <a:solidFill>
                  <a:srgbClr val="C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物象</a:t>
            </a:r>
            <a:r>
              <a:rPr lang="zh-CN" altLang="en-US" sz="16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指客观事物表露于外的形象、现象，读清物象实则要读清诗歌的终极存在，清楚诗人“写了什么”。</a:t>
            </a:r>
            <a:endParaRPr lang="zh-CN" altLang="en-US" sz="1600" kern="100" dirty="0">
              <a:effectLst/>
              <a:latin typeface="Times New Roman" panose="02020603050405020304" pitchFamily="18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635896" y="1709622"/>
            <a:ext cx="530761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600" b="1" kern="100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情象</a:t>
            </a:r>
            <a:r>
              <a:rPr lang="zh-CN" altLang="en-US" sz="1600" kern="100" dirty="0">
                <a:latin typeface="宋体" panose="02010600030101010101" pitchFamily="2" charset="-122"/>
                <a:ea typeface="宋体" panose="02010600030101010101" pitchFamily="2" charset="-122"/>
              </a:rPr>
              <a:t>指文字符号主体内在的生活感受。读出情象实则是在清楚诗人“怎么写”的基础上，读出诗歌的终极解释。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3635896" y="2637400"/>
            <a:ext cx="530761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600" kern="100" dirty="0"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1600" b="1" kern="100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意象</a:t>
            </a:r>
            <a:r>
              <a:rPr lang="zh-CN" altLang="en-US" sz="1600" kern="100" dirty="0">
                <a:latin typeface="宋体" panose="02010600030101010101" pitchFamily="2" charset="-122"/>
                <a:ea typeface="宋体" panose="02010600030101010101" pitchFamily="2" charset="-122"/>
              </a:rPr>
              <a:t>指内心的情意与客观物象的结合，是人化的自然图景或自然图景的人化，是作者的情志物质对象化，是在某个物象的基础上渗透作者情感的有机结合体。读懂意象实则读懂诗歌的终极价值，清楚诗人“为什么这样写”。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3635896" y="3840476"/>
            <a:ext cx="54006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600" kern="100" dirty="0">
                <a:latin typeface="宋体" panose="02010600030101010101" pitchFamily="2" charset="-122"/>
                <a:ea typeface="宋体" panose="02010600030101010101" pitchFamily="2" charset="-122"/>
              </a:rPr>
              <a:t>    单篇诗歌的物象、情象、意象分析其实是对该诗歌的个性解读，而“象”的运用演化出的</a:t>
            </a:r>
            <a:r>
              <a:rPr lang="zh-CN" altLang="en-US" sz="1600" b="1" kern="100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旨象</a:t>
            </a:r>
            <a:r>
              <a:rPr lang="zh-CN" altLang="en-US" sz="1600" kern="100" dirty="0">
                <a:latin typeface="宋体" panose="02010600030101010101" pitchFamily="2" charset="-122"/>
                <a:ea typeface="宋体" panose="02010600030101010101" pitchFamily="2" charset="-122"/>
              </a:rPr>
              <a:t>，在诗歌之间有一定的共通性，所以好的诗歌教学还应发掘有相同文化旨象的不同诗歌间的共性，以篇到类，将文言、文法、文思图景引向构成文化图景。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35585" y="191135"/>
            <a:ext cx="8568055" cy="461645"/>
            <a:chOff x="371" y="301"/>
            <a:chExt cx="13493" cy="727"/>
          </a:xfrm>
        </p:grpSpPr>
        <p:sp>
          <p:nvSpPr>
            <p:cNvPr id="4" name="箭头: V 形 3"/>
            <p:cNvSpPr/>
            <p:nvPr/>
          </p:nvSpPr>
          <p:spPr>
            <a:xfrm>
              <a:off x="713" y="514"/>
              <a:ext cx="419" cy="48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5" name="箭头: V 形 4"/>
            <p:cNvSpPr/>
            <p:nvPr/>
          </p:nvSpPr>
          <p:spPr>
            <a:xfrm>
              <a:off x="1014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1609" y="992"/>
              <a:ext cx="12255" cy="0"/>
            </a:xfrm>
            <a:prstGeom prst="line">
              <a:avLst/>
            </a:prstGeom>
            <a:ln>
              <a:solidFill>
                <a:schemeClr val="accent2"/>
              </a:solidFill>
              <a:prstDash val="lg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本框 7"/>
            <p:cNvSpPr txBox="1"/>
            <p:nvPr/>
          </p:nvSpPr>
          <p:spPr>
            <a:xfrm>
              <a:off x="1609" y="301"/>
              <a:ext cx="3828" cy="7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>
                  <a:solidFill>
                    <a:schemeClr val="tx2"/>
                  </a:solidFill>
                  <a:cs typeface="+mn-ea"/>
                  <a:sym typeface="+mn-lt"/>
                </a:rPr>
                <a:t>（三）实践落实 </a:t>
              </a:r>
            </a:p>
          </p:txBody>
        </p:sp>
        <p:sp>
          <p:nvSpPr>
            <p:cNvPr id="9" name="箭头: V 形 8"/>
            <p:cNvSpPr/>
            <p:nvPr/>
          </p:nvSpPr>
          <p:spPr>
            <a:xfrm>
              <a:off x="371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aphicFrame>
        <p:nvGraphicFramePr>
          <p:cNvPr id="3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361854"/>
              </p:ext>
            </p:extLst>
          </p:nvPr>
        </p:nvGraphicFramePr>
        <p:xfrm>
          <a:off x="312728" y="699542"/>
          <a:ext cx="8480111" cy="40566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2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1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94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2311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环节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目标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实践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7517">
                <a:tc rowSpan="2">
                  <a:txBody>
                    <a:bodyPr/>
                    <a:lstStyle/>
                    <a:p>
                      <a:pPr marL="0" marR="0" lvl="0" indent="0" algn="ctr" defTabSz="6845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b="1" dirty="0"/>
                        <a:t>构筑</a:t>
                      </a:r>
                      <a:r>
                        <a:rPr lang="zh-CN" altLang="en-US" sz="1400" b="1" dirty="0">
                          <a:highlight>
                            <a:srgbClr val="FFFF00"/>
                          </a:highlight>
                        </a:rPr>
                        <a:t>文言</a:t>
                      </a:r>
                      <a:r>
                        <a:rPr lang="zh-CN" altLang="en-US" sz="1400" b="1" dirty="0"/>
                        <a:t>图景</a:t>
                      </a:r>
                      <a:endParaRPr lang="en-US" altLang="zh-CN" sz="1400" b="1" dirty="0"/>
                    </a:p>
                    <a:p>
                      <a:pPr marL="0" marR="0" lvl="0" indent="0" algn="ctr" defTabSz="6845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b="1" dirty="0"/>
                        <a:t>读清诗歌</a:t>
                      </a:r>
                      <a:r>
                        <a:rPr lang="zh-CN" altLang="en-US" sz="1400" b="1" dirty="0">
                          <a:highlight>
                            <a:srgbClr val="FFFF00"/>
                          </a:highlight>
                        </a:rPr>
                        <a:t>物象</a:t>
                      </a:r>
                      <a:endParaRPr lang="en-US" altLang="zh-CN" sz="1400" b="1" dirty="0">
                        <a:highlight>
                          <a:srgbClr val="FFFF00"/>
                        </a:highlight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6845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归真</a:t>
                      </a:r>
                      <a:r>
                        <a:rPr lang="zh-CN" altLang="en-US" sz="1400" b="1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文字</a:t>
                      </a:r>
                      <a:endParaRPr lang="en-US" altLang="zh-CN" sz="1400" b="1" kern="1200" dirty="0">
                        <a:solidFill>
                          <a:schemeClr val="dk1"/>
                        </a:solidFill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45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绘</a:t>
                      </a:r>
                      <a:r>
                        <a:rPr lang="zh-CN" altLang="en-US" sz="1400" b="1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物象</a:t>
                      </a:r>
                      <a:r>
                        <a:rPr lang="zh-CN" alt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图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6845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生活为引，诵读求索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696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45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关注学生生活起点，生活为引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45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关注诗歌语韵特色，诵读求索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517">
                <a:tc rowSpan="2">
                  <a:txBody>
                    <a:bodyPr/>
                    <a:lstStyle/>
                    <a:p>
                      <a:pPr marL="0" marR="0" lvl="0" indent="0" algn="ctr" defTabSz="6845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b="1" dirty="0"/>
                        <a:t>构筑</a:t>
                      </a:r>
                      <a:r>
                        <a:rPr lang="zh-CN" altLang="en-US" sz="1400" b="1" dirty="0">
                          <a:highlight>
                            <a:srgbClr val="FFFF00"/>
                          </a:highlight>
                        </a:rPr>
                        <a:t>文法</a:t>
                      </a:r>
                      <a:r>
                        <a:rPr lang="zh-CN" altLang="en-US" sz="1400" b="1" dirty="0"/>
                        <a:t>图景</a:t>
                      </a:r>
                      <a:endParaRPr lang="en-US" altLang="zh-CN" sz="1400" b="1" dirty="0"/>
                    </a:p>
                    <a:p>
                      <a:pPr marL="0" marR="0" lvl="0" indent="0" algn="ctr" defTabSz="6845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b="1" dirty="0"/>
                        <a:t>读出诗歌</a:t>
                      </a:r>
                      <a:r>
                        <a:rPr lang="zh-CN" altLang="en-US" sz="1400" b="1" dirty="0">
                          <a:highlight>
                            <a:srgbClr val="FFFF00"/>
                          </a:highlight>
                        </a:rPr>
                        <a:t>情象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6845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求善</a:t>
                      </a:r>
                      <a:r>
                        <a:rPr lang="zh-CN" altLang="en-US" sz="1400" b="1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手法</a:t>
                      </a:r>
                      <a:endParaRPr lang="en-US" altLang="zh-CN" sz="1400" b="1" kern="1200" dirty="0">
                        <a:solidFill>
                          <a:schemeClr val="dk1"/>
                        </a:solidFill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45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探</a:t>
                      </a:r>
                      <a:r>
                        <a:rPr lang="zh-CN" altLang="en-US" sz="1400" b="1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情感</a:t>
                      </a:r>
                      <a:r>
                        <a:rPr lang="zh-CN" alt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线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6845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读文思法，细读赏析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7517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45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关注创作手法运用，读文思法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45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关注字词表情妙用，细读赏析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7517">
                <a:tc rowSpan="2">
                  <a:txBody>
                    <a:bodyPr/>
                    <a:lstStyle/>
                    <a:p>
                      <a:pPr marL="0" marR="0" lvl="0" indent="0" algn="ctr" defTabSz="6845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b="1" dirty="0"/>
                        <a:t>构筑</a:t>
                      </a:r>
                      <a:r>
                        <a:rPr lang="zh-CN" altLang="en-US" sz="1400" b="1" dirty="0">
                          <a:highlight>
                            <a:srgbClr val="FFFF00"/>
                          </a:highlight>
                        </a:rPr>
                        <a:t>文思</a:t>
                      </a:r>
                      <a:r>
                        <a:rPr lang="zh-CN" altLang="en-US" sz="1400" b="1" dirty="0"/>
                        <a:t>图景</a:t>
                      </a:r>
                      <a:endParaRPr lang="en-US" altLang="zh-CN" sz="1400" b="1" dirty="0"/>
                    </a:p>
                    <a:p>
                      <a:pPr marL="0" marR="0" lvl="0" indent="0" algn="ctr" defTabSz="6845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b="1" dirty="0"/>
                        <a:t>读懂诗歌</a:t>
                      </a:r>
                      <a:r>
                        <a:rPr lang="zh-CN" altLang="en-US" sz="1400" b="1" dirty="0">
                          <a:highlight>
                            <a:srgbClr val="FFFF00"/>
                          </a:highlight>
                        </a:rPr>
                        <a:t>意象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6845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至美</a:t>
                      </a:r>
                      <a:r>
                        <a:rPr lang="zh-CN" altLang="en-US" sz="1400" b="1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作者</a:t>
                      </a:r>
                      <a:endParaRPr lang="en-US" altLang="zh-CN" sz="1400" b="1" kern="1200" dirty="0">
                        <a:solidFill>
                          <a:schemeClr val="dk1"/>
                        </a:solidFill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45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品</a:t>
                      </a:r>
                      <a:r>
                        <a:rPr lang="zh-CN" altLang="en-US" sz="1400" b="1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意象</a:t>
                      </a:r>
                      <a:r>
                        <a:rPr lang="zh-CN" alt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用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6845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知人论世，互文补读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7517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45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关注诗人写作背景，互文补读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45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关注诗作言外之意，再读品意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7517">
                <a:tc rowSpan="2">
                  <a:txBody>
                    <a:bodyPr/>
                    <a:lstStyle/>
                    <a:p>
                      <a:pPr marL="0" marR="0" lvl="0" indent="0" algn="ctr" defTabSz="6845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b="1" dirty="0"/>
                        <a:t>构筑</a:t>
                      </a:r>
                      <a:r>
                        <a:rPr lang="zh-CN" altLang="en-US" sz="1400" b="1" dirty="0">
                          <a:highlight>
                            <a:srgbClr val="FFFF00"/>
                          </a:highlight>
                        </a:rPr>
                        <a:t>文化</a:t>
                      </a:r>
                      <a:r>
                        <a:rPr lang="zh-CN" altLang="en-US" sz="1400" b="1" dirty="0"/>
                        <a:t>图景</a:t>
                      </a:r>
                      <a:endParaRPr lang="en-US" altLang="zh-CN" sz="1400" b="1" dirty="0"/>
                    </a:p>
                    <a:p>
                      <a:pPr marL="0" marR="0" lvl="0" indent="0" algn="ctr" defTabSz="6845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b="1" dirty="0"/>
                        <a:t>读深诗歌</a:t>
                      </a:r>
                      <a:r>
                        <a:rPr lang="zh-CN" altLang="en-US" sz="1400" b="1" dirty="0">
                          <a:highlight>
                            <a:srgbClr val="FFFF00"/>
                          </a:highlight>
                        </a:rPr>
                        <a:t>旨象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6845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圆融</a:t>
                      </a:r>
                      <a:r>
                        <a:rPr lang="zh-CN" altLang="en-US" sz="1400" b="1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文化</a:t>
                      </a:r>
                      <a:endParaRPr lang="en-US" altLang="zh-CN" sz="1400" b="1" kern="1200" dirty="0">
                        <a:solidFill>
                          <a:schemeClr val="dk1"/>
                        </a:solidFill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45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悟</a:t>
                      </a:r>
                      <a:r>
                        <a:rPr lang="zh-CN" altLang="en-US" sz="1400" b="1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旨归</a:t>
                      </a:r>
                      <a:r>
                        <a:rPr lang="zh-CN" alt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群</a:t>
                      </a:r>
                      <a:endParaRPr lang="en-US" altLang="zh-CN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45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（中国梦文化）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6845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群文阅读，学以致用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7517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关注精神文化整合，群文阅读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关注回归学生成长，学以致用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35585" y="191135"/>
            <a:ext cx="8568055" cy="461645"/>
            <a:chOff x="371" y="301"/>
            <a:chExt cx="13493" cy="727"/>
          </a:xfrm>
        </p:grpSpPr>
        <p:sp>
          <p:nvSpPr>
            <p:cNvPr id="4" name="箭头: V 形 3"/>
            <p:cNvSpPr/>
            <p:nvPr/>
          </p:nvSpPr>
          <p:spPr>
            <a:xfrm>
              <a:off x="713" y="514"/>
              <a:ext cx="419" cy="48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5" name="箭头: V 形 4"/>
            <p:cNvSpPr/>
            <p:nvPr/>
          </p:nvSpPr>
          <p:spPr>
            <a:xfrm>
              <a:off x="1014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1609" y="992"/>
              <a:ext cx="12255" cy="0"/>
            </a:xfrm>
            <a:prstGeom prst="line">
              <a:avLst/>
            </a:prstGeom>
            <a:ln>
              <a:solidFill>
                <a:schemeClr val="accent2"/>
              </a:solidFill>
              <a:prstDash val="lg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本框 7"/>
            <p:cNvSpPr txBox="1"/>
            <p:nvPr/>
          </p:nvSpPr>
          <p:spPr>
            <a:xfrm>
              <a:off x="1609" y="301"/>
              <a:ext cx="3828" cy="7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>
                  <a:solidFill>
                    <a:schemeClr val="tx2"/>
                  </a:solidFill>
                  <a:cs typeface="+mn-ea"/>
                  <a:sym typeface="+mn-lt"/>
                </a:rPr>
                <a:t>（三）实践落实 </a:t>
              </a:r>
            </a:p>
          </p:txBody>
        </p:sp>
        <p:sp>
          <p:nvSpPr>
            <p:cNvPr id="9" name="箭头: V 形 8"/>
            <p:cNvSpPr/>
            <p:nvPr/>
          </p:nvSpPr>
          <p:spPr>
            <a:xfrm>
              <a:off x="371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pic>
        <p:nvPicPr>
          <p:cNvPr id="10" name="图片 9">
            <a:extLst>
              <a:ext uri="{FF2B5EF4-FFF2-40B4-BE49-F238E27FC236}">
                <a16:creationId xmlns:a16="http://schemas.microsoft.com/office/drawing/2014/main" id="{8D93A4AC-011A-9065-0885-83891F55E4F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3" t="5150"/>
          <a:stretch/>
        </p:blipFill>
        <p:spPr>
          <a:xfrm>
            <a:off x="855751" y="652780"/>
            <a:ext cx="7432498" cy="2187181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5C9456E1-F742-82C6-1A39-ECCC2D3563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841" y="2697274"/>
            <a:ext cx="6624736" cy="2380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489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35585" y="191135"/>
            <a:ext cx="8568055" cy="461645"/>
            <a:chOff x="371" y="301"/>
            <a:chExt cx="13493" cy="727"/>
          </a:xfrm>
        </p:grpSpPr>
        <p:sp>
          <p:nvSpPr>
            <p:cNvPr id="4" name="箭头: V 形 3"/>
            <p:cNvSpPr/>
            <p:nvPr/>
          </p:nvSpPr>
          <p:spPr>
            <a:xfrm>
              <a:off x="713" y="514"/>
              <a:ext cx="419" cy="48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5" name="箭头: V 形 4"/>
            <p:cNvSpPr/>
            <p:nvPr/>
          </p:nvSpPr>
          <p:spPr>
            <a:xfrm>
              <a:off x="1014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1609" y="992"/>
              <a:ext cx="12255" cy="0"/>
            </a:xfrm>
            <a:prstGeom prst="line">
              <a:avLst/>
            </a:prstGeom>
            <a:ln>
              <a:solidFill>
                <a:schemeClr val="accent2"/>
              </a:solidFill>
              <a:prstDash val="lg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本框 7"/>
            <p:cNvSpPr txBox="1"/>
            <p:nvPr/>
          </p:nvSpPr>
          <p:spPr>
            <a:xfrm>
              <a:off x="1609" y="301"/>
              <a:ext cx="3828" cy="7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>
                  <a:solidFill>
                    <a:schemeClr val="tx2"/>
                  </a:solidFill>
                  <a:cs typeface="+mn-ea"/>
                  <a:sym typeface="+mn-lt"/>
                </a:rPr>
                <a:t>（四）实践落实</a:t>
              </a:r>
            </a:p>
          </p:txBody>
        </p:sp>
        <p:sp>
          <p:nvSpPr>
            <p:cNvPr id="9" name="箭头: V 形 8"/>
            <p:cNvSpPr/>
            <p:nvPr/>
          </p:nvSpPr>
          <p:spPr>
            <a:xfrm>
              <a:off x="371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15EE8CDD-D666-C7BE-088C-7909121E36E7}"/>
              </a:ext>
            </a:extLst>
          </p:cNvPr>
          <p:cNvGrpSpPr/>
          <p:nvPr/>
        </p:nvGrpSpPr>
        <p:grpSpPr>
          <a:xfrm>
            <a:off x="92148" y="1811813"/>
            <a:ext cx="8985790" cy="999649"/>
            <a:chOff x="92148" y="1811813"/>
            <a:chExt cx="8985790" cy="999649"/>
          </a:xfrm>
        </p:grpSpPr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A557A27F-5038-4053-B212-6833A2AAF7DA}"/>
                </a:ext>
              </a:extLst>
            </p:cNvPr>
            <p:cNvSpPr txBox="1"/>
            <p:nvPr/>
          </p:nvSpPr>
          <p:spPr>
            <a:xfrm>
              <a:off x="92148" y="2226687"/>
              <a:ext cx="4577946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600" dirty="0"/>
                <a:t>美国学者马顿等学者提出的的</a:t>
              </a:r>
              <a:r>
                <a:rPr lang="zh-CN" altLang="en-US" sz="1600" dirty="0">
                  <a:highlight>
                    <a:srgbClr val="FFFF00"/>
                  </a:highlight>
                </a:rPr>
                <a:t>深度学习</a:t>
              </a:r>
              <a:endParaRPr lang="en-US" altLang="zh-CN" sz="1600" dirty="0">
                <a:highlight>
                  <a:srgbClr val="FFFF00"/>
                </a:highlight>
              </a:endParaRPr>
            </a:p>
            <a:p>
              <a:pPr algn="ctr"/>
              <a:r>
                <a:rPr lang="zh-CN" altLang="en-US" sz="1600" dirty="0"/>
                <a:t>冯铁山教授文章中的</a:t>
              </a:r>
              <a:r>
                <a:rPr lang="zh-CN" altLang="en-US" sz="1600" dirty="0">
                  <a:highlight>
                    <a:srgbClr val="FFFF00"/>
                  </a:highlight>
                </a:rPr>
                <a:t>主体论视域的深度学习</a:t>
              </a:r>
              <a:endParaRPr lang="zh-CN" altLang="en-US" sz="1600" dirty="0"/>
            </a:p>
          </p:txBody>
        </p:sp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id="{BEF00676-ECB0-1617-9B01-5D0A13D25F5C}"/>
                </a:ext>
              </a:extLst>
            </p:cNvPr>
            <p:cNvSpPr txBox="1"/>
            <p:nvPr/>
          </p:nvSpPr>
          <p:spPr>
            <a:xfrm>
              <a:off x="935644" y="1811813"/>
              <a:ext cx="3135225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400" b="1" dirty="0">
                  <a:solidFill>
                    <a:srgbClr val="C00000"/>
                  </a:solidFill>
                  <a:latin typeface="华文楷体" panose="02010600040101010101" pitchFamily="2" charset="-122"/>
                  <a:ea typeface="华文楷体" panose="02010600040101010101" pitchFamily="2" charset="-122"/>
                  <a:cs typeface="Times New Roman" panose="02020603050405020304" pitchFamily="18" charset="0"/>
                </a:rPr>
                <a:t>理论基础（前人研究）</a:t>
              </a:r>
              <a:endParaRPr lang="en-US" altLang="zh-CN" sz="2400" b="1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76F85460-B3D9-8891-EA64-BA8AD0A1F7BC}"/>
                </a:ext>
              </a:extLst>
            </p:cNvPr>
            <p:cNvSpPr txBox="1"/>
            <p:nvPr/>
          </p:nvSpPr>
          <p:spPr>
            <a:xfrm>
              <a:off x="4499992" y="2233196"/>
              <a:ext cx="4577946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600" dirty="0"/>
                <a:t>研究生课程、实习听授课及联合调研等</a:t>
              </a:r>
            </a:p>
          </p:txBody>
        </p: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EF61267A-0EFB-1BD0-F386-D5F990AF67CB}"/>
                </a:ext>
              </a:extLst>
            </p:cNvPr>
            <p:cNvSpPr txBox="1"/>
            <p:nvPr/>
          </p:nvSpPr>
          <p:spPr>
            <a:xfrm>
              <a:off x="5361163" y="1811813"/>
              <a:ext cx="3135225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400" b="1" dirty="0">
                  <a:solidFill>
                    <a:srgbClr val="C00000"/>
                  </a:solidFill>
                  <a:latin typeface="华文楷体" panose="02010600040101010101" pitchFamily="2" charset="-122"/>
                  <a:ea typeface="华文楷体" panose="02010600040101010101" pitchFamily="2" charset="-122"/>
                  <a:cs typeface="Times New Roman" panose="02020603050405020304" pitchFamily="18" charset="0"/>
                </a:rPr>
                <a:t>实践基础（自身实践）</a:t>
              </a:r>
              <a:endParaRPr lang="en-US" altLang="zh-CN" sz="2400" b="1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16" name="文本框 15">
            <a:extLst>
              <a:ext uri="{FF2B5EF4-FFF2-40B4-BE49-F238E27FC236}">
                <a16:creationId xmlns:a16="http://schemas.microsoft.com/office/drawing/2014/main" id="{1F2B28FE-FECB-02EC-4134-6065C4029735}"/>
              </a:ext>
            </a:extLst>
          </p:cNvPr>
          <p:cNvSpPr txBox="1"/>
          <p:nvPr/>
        </p:nvSpPr>
        <p:spPr>
          <a:xfrm>
            <a:off x="473709" y="981441"/>
            <a:ext cx="7957185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200" b="1" dirty="0">
                <a:solidFill>
                  <a:schemeClr val="tx2"/>
                </a:solidFill>
                <a:cs typeface="+mn-ea"/>
                <a:sym typeface="+mn-lt"/>
              </a:rPr>
              <a:t>语文学科中诗性智慧的落实做什么？如何做？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7FB6F13F-56D1-63AE-B72D-5FA8E8DAB78D}"/>
              </a:ext>
            </a:extLst>
          </p:cNvPr>
          <p:cNvSpPr txBox="1"/>
          <p:nvPr/>
        </p:nvSpPr>
        <p:spPr>
          <a:xfrm>
            <a:off x="235585" y="3223505"/>
            <a:ext cx="856805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        灵活运用教学资源，通过组织各种各样的语文实践活动，融汇组成有统一主题指向的学习对象整体，引导学生挖掘静态文字背后的动态文化。</a:t>
            </a:r>
            <a:endParaRPr lang="en-US" altLang="zh-CN" sz="2400" b="1" dirty="0">
              <a:solidFill>
                <a:srgbClr val="C0000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35585" y="191135"/>
            <a:ext cx="8568055" cy="461645"/>
            <a:chOff x="371" y="301"/>
            <a:chExt cx="13493" cy="727"/>
          </a:xfrm>
        </p:grpSpPr>
        <p:sp>
          <p:nvSpPr>
            <p:cNvPr id="4" name="箭头: V 形 3"/>
            <p:cNvSpPr/>
            <p:nvPr/>
          </p:nvSpPr>
          <p:spPr>
            <a:xfrm>
              <a:off x="713" y="514"/>
              <a:ext cx="419" cy="48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5" name="箭头: V 形 4"/>
            <p:cNvSpPr/>
            <p:nvPr/>
          </p:nvSpPr>
          <p:spPr>
            <a:xfrm>
              <a:off x="1014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1609" y="992"/>
              <a:ext cx="12255" cy="0"/>
            </a:xfrm>
            <a:prstGeom prst="line">
              <a:avLst/>
            </a:prstGeom>
            <a:ln>
              <a:solidFill>
                <a:schemeClr val="accent2"/>
              </a:solidFill>
              <a:prstDash val="lg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本框 7"/>
            <p:cNvSpPr txBox="1"/>
            <p:nvPr/>
          </p:nvSpPr>
          <p:spPr>
            <a:xfrm>
              <a:off x="1609" y="301"/>
              <a:ext cx="3828" cy="7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>
                  <a:solidFill>
                    <a:schemeClr val="tx2"/>
                  </a:solidFill>
                  <a:cs typeface="+mn-ea"/>
                  <a:sym typeface="+mn-lt"/>
                </a:rPr>
                <a:t>（四）教学迁移</a:t>
              </a:r>
            </a:p>
          </p:txBody>
        </p:sp>
        <p:sp>
          <p:nvSpPr>
            <p:cNvPr id="9" name="箭头: V 形 8"/>
            <p:cNvSpPr/>
            <p:nvPr/>
          </p:nvSpPr>
          <p:spPr>
            <a:xfrm>
              <a:off x="371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392" y="1055232"/>
            <a:ext cx="4245592" cy="4108806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9" y="1055232"/>
            <a:ext cx="4087622" cy="3816423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1630376" y="592396"/>
            <a:ext cx="570697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zh-CN" sz="1400" b="1" kern="100" dirty="0">
                <a:solidFill>
                  <a:srgbClr val="C00000"/>
                </a:solidFill>
                <a:effectLst/>
                <a:latin typeface="等线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体验采访，做一回真正的新闻记者</a:t>
            </a:r>
            <a:endParaRPr lang="zh-CN" altLang="zh-CN" sz="1000" kern="100" dirty="0">
              <a:solidFill>
                <a:srgbClr val="C00000"/>
              </a:solidFill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zh-CN" sz="1400" b="1" dirty="0">
                <a:solidFill>
                  <a:srgbClr val="C00000"/>
                </a:solidFill>
                <a:effectLst/>
                <a:ea typeface="黑体" panose="02010609060101010101" pitchFamily="49" charset="-122"/>
                <a:cs typeface="Times New Roman" panose="02020603050405020304" pitchFamily="18" charset="0"/>
              </a:rPr>
              <a:t>——语文八年级上册第一单元“新闻采访”实践性作业</a:t>
            </a:r>
            <a:r>
              <a:rPr lang="zh-CN" altLang="en-US" sz="1400" b="1" dirty="0">
                <a:solidFill>
                  <a:srgbClr val="C00000"/>
                </a:solidFill>
                <a:effectLst/>
                <a:ea typeface="黑体" panose="02010609060101010101" pitchFamily="49" charset="-122"/>
                <a:cs typeface="Times New Roman" panose="02020603050405020304" pitchFamily="18" charset="0"/>
              </a:rPr>
              <a:t>实施</a:t>
            </a:r>
            <a:endParaRPr lang="zh-CN" altLang="en-US" sz="1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35585" y="191135"/>
            <a:ext cx="8568055" cy="461645"/>
            <a:chOff x="371" y="301"/>
            <a:chExt cx="13493" cy="727"/>
          </a:xfrm>
        </p:grpSpPr>
        <p:sp>
          <p:nvSpPr>
            <p:cNvPr id="4" name="箭头: V 形 3"/>
            <p:cNvSpPr/>
            <p:nvPr/>
          </p:nvSpPr>
          <p:spPr>
            <a:xfrm>
              <a:off x="713" y="514"/>
              <a:ext cx="419" cy="48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5" name="箭头: V 形 4"/>
            <p:cNvSpPr/>
            <p:nvPr/>
          </p:nvSpPr>
          <p:spPr>
            <a:xfrm>
              <a:off x="1014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1609" y="992"/>
              <a:ext cx="12255" cy="0"/>
            </a:xfrm>
            <a:prstGeom prst="line">
              <a:avLst/>
            </a:prstGeom>
            <a:ln>
              <a:solidFill>
                <a:schemeClr val="accent2"/>
              </a:solidFill>
              <a:prstDash val="lg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本框 7"/>
            <p:cNvSpPr txBox="1"/>
            <p:nvPr/>
          </p:nvSpPr>
          <p:spPr>
            <a:xfrm>
              <a:off x="1609" y="301"/>
              <a:ext cx="3828" cy="7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>
                  <a:solidFill>
                    <a:schemeClr val="tx2"/>
                  </a:solidFill>
                  <a:cs typeface="+mn-ea"/>
                  <a:sym typeface="+mn-lt"/>
                </a:rPr>
                <a:t>（四）教学迁移</a:t>
              </a:r>
            </a:p>
          </p:txBody>
        </p:sp>
        <p:sp>
          <p:nvSpPr>
            <p:cNvPr id="9" name="箭头: V 形 8"/>
            <p:cNvSpPr/>
            <p:nvPr/>
          </p:nvSpPr>
          <p:spPr>
            <a:xfrm>
              <a:off x="371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579" y="555526"/>
            <a:ext cx="8258019" cy="4680274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3977733" y="557333"/>
            <a:ext cx="57069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zh-CN" altLang="zh-CN" sz="1000" kern="100" dirty="0">
              <a:solidFill>
                <a:srgbClr val="C00000"/>
              </a:solidFill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zh-CN" sz="1400" b="1" dirty="0">
                <a:solidFill>
                  <a:srgbClr val="C00000"/>
                </a:solidFill>
                <a:effectLst/>
                <a:ea typeface="黑体" panose="02010609060101010101" pitchFamily="49" charset="-122"/>
                <a:cs typeface="Times New Roman" panose="02020603050405020304" pitchFamily="18" charset="0"/>
              </a:rPr>
              <a:t>语文</a:t>
            </a:r>
            <a:r>
              <a:rPr lang="zh-CN" altLang="en-US" sz="1400" b="1" dirty="0">
                <a:solidFill>
                  <a:srgbClr val="C00000"/>
                </a:solidFill>
                <a:effectLst/>
                <a:ea typeface="黑体" panose="02010609060101010101" pitchFamily="49" charset="-122"/>
                <a:cs typeface="Times New Roman" panose="02020603050405020304" pitchFamily="18" charset="0"/>
              </a:rPr>
              <a:t>统编版</a:t>
            </a:r>
            <a:r>
              <a:rPr lang="zh-CN" altLang="zh-CN" sz="1400" b="1" dirty="0">
                <a:solidFill>
                  <a:srgbClr val="C00000"/>
                </a:solidFill>
                <a:effectLst/>
                <a:ea typeface="黑体" panose="02010609060101010101" pitchFamily="49" charset="-122"/>
                <a:cs typeface="Times New Roman" panose="02020603050405020304" pitchFamily="18" charset="0"/>
              </a:rPr>
              <a:t>八年级</a:t>
            </a:r>
            <a:r>
              <a:rPr lang="zh-CN" altLang="en-US" sz="1400" b="1" dirty="0">
                <a:solidFill>
                  <a:srgbClr val="C00000"/>
                </a:solidFill>
                <a:effectLst/>
                <a:ea typeface="黑体" panose="02010609060101010101" pitchFamily="49" charset="-122"/>
                <a:cs typeface="Times New Roman" panose="02020603050405020304" pitchFamily="18" charset="0"/>
              </a:rPr>
              <a:t>下册以读促写教学实践</a:t>
            </a:r>
            <a:endParaRPr lang="zh-CN" altLang="en-US" sz="1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35585" y="191135"/>
            <a:ext cx="8568055" cy="461645"/>
            <a:chOff x="371" y="301"/>
            <a:chExt cx="13493" cy="727"/>
          </a:xfrm>
        </p:grpSpPr>
        <p:sp>
          <p:nvSpPr>
            <p:cNvPr id="4" name="箭头: V 形 3"/>
            <p:cNvSpPr/>
            <p:nvPr/>
          </p:nvSpPr>
          <p:spPr>
            <a:xfrm>
              <a:off x="713" y="514"/>
              <a:ext cx="419" cy="48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5" name="箭头: V 形 4"/>
            <p:cNvSpPr/>
            <p:nvPr/>
          </p:nvSpPr>
          <p:spPr>
            <a:xfrm>
              <a:off x="1014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1609" y="992"/>
              <a:ext cx="12255" cy="0"/>
            </a:xfrm>
            <a:prstGeom prst="line">
              <a:avLst/>
            </a:prstGeom>
            <a:ln>
              <a:solidFill>
                <a:schemeClr val="accent2"/>
              </a:solidFill>
              <a:prstDash val="lg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本框 7"/>
            <p:cNvSpPr txBox="1"/>
            <p:nvPr/>
          </p:nvSpPr>
          <p:spPr>
            <a:xfrm>
              <a:off x="1609" y="301"/>
              <a:ext cx="3828" cy="7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>
                  <a:solidFill>
                    <a:schemeClr val="tx2"/>
                  </a:solidFill>
                  <a:cs typeface="+mn-ea"/>
                  <a:sym typeface="+mn-lt"/>
                </a:rPr>
                <a:t>（四）教学迁移</a:t>
              </a:r>
            </a:p>
          </p:txBody>
        </p:sp>
        <p:sp>
          <p:nvSpPr>
            <p:cNvPr id="9" name="箭头: V 形 8"/>
            <p:cNvSpPr/>
            <p:nvPr/>
          </p:nvSpPr>
          <p:spPr>
            <a:xfrm>
              <a:off x="371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587" y="475932"/>
            <a:ext cx="8503358" cy="475252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4" t="7457" r="14512" b="19561"/>
          <a:stretch>
            <a:fillRect/>
          </a:stretch>
        </p:blipFill>
        <p:spPr>
          <a:xfrm flipH="1">
            <a:off x="-1" y="0"/>
            <a:ext cx="9144001" cy="5143500"/>
          </a:xfrm>
          <a:prstGeom prst="rect">
            <a:avLst/>
          </a:prstGeom>
        </p:spPr>
      </p:pic>
      <p:sp>
        <p:nvSpPr>
          <p:cNvPr id="8" name="TextBox 28"/>
          <p:cNvSpPr txBox="1"/>
          <p:nvPr/>
        </p:nvSpPr>
        <p:spPr>
          <a:xfrm>
            <a:off x="3210373" y="2211710"/>
            <a:ext cx="1505643" cy="82994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85800">
              <a:defRPr/>
            </a:pPr>
            <a:r>
              <a:rPr lang="en-US" altLang="zh-CN" sz="4800" b="1" i="1" kern="0" dirty="0">
                <a:ln w="18415" cmpd="sng">
                  <a:noFill/>
                  <a:prstDash val="solid"/>
                </a:ln>
                <a:solidFill>
                  <a:schemeClr val="bg1"/>
                </a:solidFill>
                <a:cs typeface="+mn-ea"/>
                <a:sym typeface="+mn-lt"/>
              </a:rPr>
              <a:t>01</a:t>
            </a:r>
          </a:p>
        </p:txBody>
      </p:sp>
      <p:sp>
        <p:nvSpPr>
          <p:cNvPr id="9" name="TextBox 29"/>
          <p:cNvSpPr txBox="1"/>
          <p:nvPr/>
        </p:nvSpPr>
        <p:spPr>
          <a:xfrm>
            <a:off x="683568" y="992609"/>
            <a:ext cx="8382999" cy="21041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</a:pPr>
            <a:r>
              <a:rPr lang="zh-CN" altLang="en-US" sz="3600" b="1" spc="400" dirty="0">
                <a:solidFill>
                  <a:schemeClr val="accent2"/>
                </a:solidFill>
                <a:cs typeface="+mn-ea"/>
                <a:sym typeface="+mn-lt"/>
              </a:rPr>
              <a:t>诗意地栖息在语文教育教学的沃土上</a:t>
            </a:r>
            <a:endParaRPr lang="en-US" altLang="zh-CN" sz="3600" b="1" spc="400" dirty="0">
              <a:solidFill>
                <a:schemeClr val="accent2"/>
              </a:solidFill>
              <a:cs typeface="+mn-ea"/>
              <a:sym typeface="+mn-lt"/>
            </a:endParaRPr>
          </a:p>
          <a:p>
            <a:pPr algn="r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</a:pPr>
            <a:r>
              <a:rPr lang="zh-CN" altLang="en-US" sz="3600" b="1" spc="400" dirty="0">
                <a:solidFill>
                  <a:schemeClr val="accent2"/>
                </a:solidFill>
                <a:cs typeface="+mn-ea"/>
                <a:sym typeface="+mn-lt"/>
              </a:rPr>
              <a:t>边学边行 边行边思</a:t>
            </a:r>
            <a:endParaRPr lang="en-US" altLang="zh-CN" sz="3600" b="1" spc="400" dirty="0">
              <a:solidFill>
                <a:schemeClr val="accent2"/>
              </a:solidFill>
              <a:cs typeface="+mn-ea"/>
              <a:sym typeface="+mn-lt"/>
            </a:endParaRPr>
          </a:p>
          <a:p>
            <a:pPr algn="r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</a:pPr>
            <a:r>
              <a:rPr lang="zh-CN" altLang="en-US" sz="3600" b="1" spc="400" dirty="0">
                <a:solidFill>
                  <a:schemeClr val="accent2"/>
                </a:solidFill>
                <a:cs typeface="+mn-ea"/>
                <a:sym typeface="+mn-lt"/>
              </a:rPr>
              <a:t>教语文、学写文、悟做人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788024" y="3376562"/>
            <a:ext cx="4176464" cy="712822"/>
          </a:xfrm>
          <a:prstGeom prst="rect">
            <a:avLst/>
          </a:prstGeom>
          <a:noFill/>
        </p:spPr>
        <p:txBody>
          <a:bodyPr wrap="square" lIns="68519" tIns="34289" rIns="68519" bIns="34289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 defTabSz="684530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汇报人：宁波大学 硕士研究生 叶舒蕾</a:t>
            </a: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 algn="r" defTabSz="684530">
              <a:lnSpc>
                <a:spcPct val="150000"/>
              </a:lnSpc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2022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年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11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月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11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日</a:t>
            </a: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563888" y="4768138"/>
            <a:ext cx="5649366" cy="346247"/>
          </a:xfrm>
          <a:prstGeom prst="rect">
            <a:avLst/>
          </a:prstGeom>
          <a:noFill/>
        </p:spPr>
        <p:txBody>
          <a:bodyPr wrap="square" lIns="68519" tIns="34289" rIns="68519" bIns="34289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684530"/>
            <a:r>
              <a:rPr lang="zh-CN" altLang="en-US" i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工作坊 指向语文深度学习的教学研究与实践</a:t>
            </a:r>
            <a:endParaRPr lang="en-US" altLang="zh-CN" i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504906" y="80502"/>
            <a:ext cx="1595331" cy="346247"/>
          </a:xfrm>
          <a:prstGeom prst="rect">
            <a:avLst/>
          </a:prstGeom>
          <a:noFill/>
        </p:spPr>
        <p:txBody>
          <a:bodyPr wrap="square" lIns="68519" tIns="34289" rIns="68519" bIns="34289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684530"/>
            <a:r>
              <a:rPr lang="en-US" altLang="zh-CN" i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LS4 </a:t>
            </a:r>
            <a:r>
              <a:rPr lang="zh-CN" altLang="en-US" i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语文学习</a:t>
            </a:r>
            <a:endParaRPr lang="en-US" altLang="zh-CN" i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4" t="7457" r="14512" b="19561"/>
          <a:stretch>
            <a:fillRect/>
          </a:stretch>
        </p:blipFill>
        <p:spPr>
          <a:xfrm flipH="1">
            <a:off x="-1" y="0"/>
            <a:ext cx="9144001" cy="5143500"/>
          </a:xfrm>
          <a:prstGeom prst="rect">
            <a:avLst/>
          </a:prstGeom>
        </p:spPr>
      </p:pic>
      <p:sp>
        <p:nvSpPr>
          <p:cNvPr id="12" name="正五边形 11"/>
          <p:cNvSpPr/>
          <p:nvPr/>
        </p:nvSpPr>
        <p:spPr>
          <a:xfrm>
            <a:off x="3465856" y="1997581"/>
            <a:ext cx="1138555" cy="1090295"/>
          </a:xfrm>
          <a:prstGeom prst="pentagon">
            <a:avLst/>
          </a:prstGeom>
          <a:solidFill>
            <a:schemeClr val="accent1"/>
          </a:solidFill>
          <a:ln>
            <a:noFill/>
          </a:ln>
          <a:effectLst>
            <a:outerShdw blurRad="127000" dist="1016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8" name="TextBox 28"/>
          <p:cNvSpPr txBox="1"/>
          <p:nvPr/>
        </p:nvSpPr>
        <p:spPr>
          <a:xfrm>
            <a:off x="3210373" y="2211710"/>
            <a:ext cx="1505643" cy="82994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800" b="1" i="1" u="none" strike="noStrike" kern="0" cap="none" spc="0" normalizeH="0" baseline="0" noProof="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一</a:t>
            </a:r>
            <a:endParaRPr kumimoji="0" lang="en-US" altLang="zh-CN" sz="4800" b="1" i="1" u="none" strike="noStrike" kern="0" cap="none" spc="0" normalizeH="0" baseline="0" noProof="0" dirty="0">
              <a:ln w="18415" cmpd="sng">
                <a:noFill/>
                <a:prstDash val="solid"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9" name="TextBox 29"/>
          <p:cNvSpPr txBox="1"/>
          <p:nvPr/>
        </p:nvSpPr>
        <p:spPr>
          <a:xfrm>
            <a:off x="4842999" y="2283718"/>
            <a:ext cx="4062413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zh-CN" altLang="en-US" sz="3600" b="1" dirty="0">
                <a:solidFill>
                  <a:schemeClr val="tx2"/>
                </a:solidFill>
                <a:cs typeface="+mn-ea"/>
                <a:sym typeface="+mn-lt"/>
              </a:rPr>
              <a:t>感性事实现象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4" t="7457" r="14512" b="19561"/>
          <a:stretch>
            <a:fillRect/>
          </a:stretch>
        </p:blipFill>
        <p:spPr>
          <a:xfrm flipH="1">
            <a:off x="-1" y="0"/>
            <a:ext cx="9144001" cy="5143500"/>
          </a:xfrm>
          <a:prstGeom prst="rect">
            <a:avLst/>
          </a:prstGeom>
        </p:spPr>
      </p:pic>
      <p:sp>
        <p:nvSpPr>
          <p:cNvPr id="8" name="TextBox 28"/>
          <p:cNvSpPr txBox="1"/>
          <p:nvPr/>
        </p:nvSpPr>
        <p:spPr>
          <a:xfrm>
            <a:off x="3210373" y="2211710"/>
            <a:ext cx="1505643" cy="82994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85800">
              <a:defRPr/>
            </a:pPr>
            <a:r>
              <a:rPr lang="en-US" altLang="zh-CN" sz="4800" b="1" i="1" kern="0" dirty="0">
                <a:ln w="18415" cmpd="sng">
                  <a:noFill/>
                  <a:prstDash val="solid"/>
                </a:ln>
                <a:solidFill>
                  <a:schemeClr val="bg1"/>
                </a:solidFill>
                <a:cs typeface="+mn-ea"/>
                <a:sym typeface="+mn-lt"/>
              </a:rPr>
              <a:t>01</a:t>
            </a:r>
          </a:p>
        </p:txBody>
      </p:sp>
      <p:sp>
        <p:nvSpPr>
          <p:cNvPr id="9" name="TextBox 29"/>
          <p:cNvSpPr txBox="1"/>
          <p:nvPr/>
        </p:nvSpPr>
        <p:spPr>
          <a:xfrm>
            <a:off x="692036" y="1200616"/>
            <a:ext cx="8382999" cy="15106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</a:pPr>
            <a:r>
              <a:rPr lang="zh-CN" altLang="en-US" sz="4000" b="1" spc="400" dirty="0">
                <a:solidFill>
                  <a:schemeClr val="accent2"/>
                </a:solidFill>
                <a:cs typeface="+mn-ea"/>
                <a:sym typeface="+mn-lt"/>
              </a:rPr>
              <a:t>谢谢大家</a:t>
            </a:r>
            <a:endParaRPr lang="en-US" altLang="zh-CN" sz="4000" b="1" spc="400" dirty="0">
              <a:solidFill>
                <a:schemeClr val="accent2"/>
              </a:solidFill>
              <a:cs typeface="+mn-ea"/>
              <a:sym typeface="+mn-lt"/>
            </a:endParaRPr>
          </a:p>
          <a:p>
            <a:pPr algn="r">
              <a:spcBef>
                <a:spcPct val="20000"/>
              </a:spcBef>
              <a:spcAft>
                <a:spcPts val="45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</a:pPr>
            <a:r>
              <a:rPr lang="zh-CN" altLang="en-US" sz="4000" b="1" spc="400" dirty="0">
                <a:solidFill>
                  <a:schemeClr val="accent2"/>
                </a:solidFill>
                <a:cs typeface="+mn-ea"/>
                <a:sym typeface="+mn-lt"/>
              </a:rPr>
              <a:t>恳请各位老师批评指正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932040" y="3370066"/>
            <a:ext cx="4032448" cy="712822"/>
          </a:xfrm>
          <a:prstGeom prst="rect">
            <a:avLst/>
          </a:prstGeom>
          <a:noFill/>
        </p:spPr>
        <p:txBody>
          <a:bodyPr wrap="square" lIns="68519" tIns="34289" rIns="68519" bIns="34289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 defTabSz="684530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汇报人：宁波大学 硕士研究生 叶舒蕾</a:t>
            </a: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 algn="r" defTabSz="684530">
              <a:lnSpc>
                <a:spcPct val="150000"/>
              </a:lnSpc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2022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年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11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月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11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日</a:t>
            </a: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563888" y="4768138"/>
            <a:ext cx="5649366" cy="346247"/>
          </a:xfrm>
          <a:prstGeom prst="rect">
            <a:avLst/>
          </a:prstGeom>
          <a:noFill/>
        </p:spPr>
        <p:txBody>
          <a:bodyPr wrap="square" lIns="68519" tIns="34289" rIns="68519" bIns="34289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684530"/>
            <a:r>
              <a:rPr lang="zh-CN" altLang="en-US" i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工作坊 指向语文深度学习的教学研究与实践</a:t>
            </a:r>
            <a:endParaRPr lang="en-US" altLang="zh-CN" i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504906" y="80502"/>
            <a:ext cx="1595331" cy="346247"/>
          </a:xfrm>
          <a:prstGeom prst="rect">
            <a:avLst/>
          </a:prstGeom>
          <a:noFill/>
        </p:spPr>
        <p:txBody>
          <a:bodyPr wrap="square" lIns="68519" tIns="34289" rIns="68519" bIns="34289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684530"/>
            <a:r>
              <a:rPr lang="en-US" altLang="zh-CN" i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LS4 </a:t>
            </a:r>
            <a:r>
              <a:rPr lang="zh-CN" altLang="en-US" i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语文学习</a:t>
            </a:r>
            <a:endParaRPr lang="en-US" altLang="zh-CN" i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35585" y="191135"/>
            <a:ext cx="8568055" cy="461645"/>
            <a:chOff x="371" y="301"/>
            <a:chExt cx="13493" cy="727"/>
          </a:xfrm>
        </p:grpSpPr>
        <p:sp>
          <p:nvSpPr>
            <p:cNvPr id="4" name="箭头: V 形 3"/>
            <p:cNvSpPr/>
            <p:nvPr/>
          </p:nvSpPr>
          <p:spPr>
            <a:xfrm>
              <a:off x="713" y="514"/>
              <a:ext cx="419" cy="48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5" name="箭头: V 形 4"/>
            <p:cNvSpPr/>
            <p:nvPr/>
          </p:nvSpPr>
          <p:spPr>
            <a:xfrm>
              <a:off x="1014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1609" y="992"/>
              <a:ext cx="12255" cy="0"/>
            </a:xfrm>
            <a:prstGeom prst="line">
              <a:avLst/>
            </a:prstGeom>
            <a:ln>
              <a:solidFill>
                <a:schemeClr val="accent2"/>
              </a:solidFill>
              <a:prstDash val="lg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本框 7"/>
            <p:cNvSpPr txBox="1"/>
            <p:nvPr/>
          </p:nvSpPr>
          <p:spPr>
            <a:xfrm>
              <a:off x="1609" y="301"/>
              <a:ext cx="3828" cy="7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>
                  <a:solidFill>
                    <a:schemeClr val="tx2"/>
                  </a:solidFill>
                  <a:cs typeface="+mn-ea"/>
                  <a:sym typeface="+mn-lt"/>
                </a:rPr>
                <a:t>（一）现象传真 </a:t>
              </a:r>
            </a:p>
          </p:txBody>
        </p:sp>
        <p:sp>
          <p:nvSpPr>
            <p:cNvPr id="9" name="箭头: V 形 8"/>
            <p:cNvSpPr/>
            <p:nvPr/>
          </p:nvSpPr>
          <p:spPr>
            <a:xfrm>
              <a:off x="371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501650" y="771550"/>
            <a:ext cx="844191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8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课堂传真</a:t>
            </a:r>
            <a:r>
              <a:rPr lang="en-US" altLang="zh-CN" sz="18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——</a:t>
            </a:r>
            <a:r>
              <a:rPr lang="zh-CN" altLang="en-US" sz="18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    </a:t>
            </a:r>
            <a:endParaRPr lang="en-US" altLang="zh-CN" sz="1800" b="1" dirty="0">
              <a:solidFill>
                <a:srgbClr val="0070C0"/>
              </a:solidFill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sz="1800" b="1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    在进行</a:t>
            </a:r>
            <a:r>
              <a:rPr lang="en-US" altLang="zh-CN" sz="1800" b="1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《</a:t>
            </a:r>
            <a:r>
              <a:rPr lang="zh-CN" altLang="en-US" sz="1800" b="1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天上的街市</a:t>
            </a:r>
            <a:r>
              <a:rPr lang="en-US" altLang="zh-CN" sz="1800" b="1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》</a:t>
            </a:r>
            <a:r>
              <a:rPr lang="zh-CN" altLang="en-US" sz="1800" b="1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教学时，教师从这篇课文的体裁是现代诗入手，先介绍了作者以及作者的著名作品，接着要求学生们尝试朗读、关注注释理解字义，然后由教师一步一步引导学生对重点字词逐一展开思考，再由教师进行讲解，之后由学生思考作者为什么要写</a:t>
            </a:r>
            <a:r>
              <a:rPr lang="en-US" altLang="zh-CN" sz="1800" b="1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《</a:t>
            </a:r>
            <a:r>
              <a:rPr lang="zh-CN" altLang="en-US" sz="1800" b="1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天上的街市</a:t>
            </a:r>
            <a:r>
              <a:rPr lang="en-US" altLang="zh-CN" sz="1800" b="1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》</a:t>
            </a:r>
            <a:r>
              <a:rPr lang="zh-CN" altLang="en-US" sz="1800" b="1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，最后让学生对联想、想象的手法进行实践运用。整堂课学生以听讲和记笔记为主要学习形式，一部分学生在课上做其他作业或开小差。</a:t>
            </a:r>
            <a:endParaRPr lang="en-US" altLang="zh-CN" sz="1800" b="1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en-US" altLang="zh-CN" b="1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    </a:t>
            </a:r>
            <a:endParaRPr lang="en-US" altLang="zh-CN" sz="1800" b="1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52754" y="2803381"/>
            <a:ext cx="8441915" cy="25844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8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课后传真</a:t>
            </a:r>
            <a:r>
              <a:rPr lang="en-US" altLang="zh-CN" sz="18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——</a:t>
            </a:r>
            <a:r>
              <a:rPr lang="zh-CN" altLang="en-US" sz="18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    </a:t>
            </a:r>
            <a:endParaRPr lang="en-US" altLang="zh-CN" sz="1800" b="1" dirty="0">
              <a:solidFill>
                <a:srgbClr val="0070C0"/>
              </a:solidFill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sz="1800" b="1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    我与课上没有认真听讲的学生进行交流，了解到他们认为语文课听与不听差别不大，在他们看来，数学和科学课拉下一天的新课可能第二条的新课就会听得云里雾里；英语和社会课不</a:t>
            </a:r>
            <a:r>
              <a:rPr lang="zh-CN" altLang="en-US" b="1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听几天就会和其他同学产生不小的差距；但语文课就算两周甚至一个月不听，该是怎样的成绩还是怎样的成绩，把该背的课内篇目以及阅读的答题思路背会、作文不离题，分数就不会差。特别像是现代诗歌，能知道情感和常见意象就差不多了。而类似的答案我也在与上课认真记笔记的大部分同学口中获得。</a:t>
            </a:r>
            <a:endParaRPr lang="en-US" altLang="zh-CN" sz="1800" b="1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en-US" altLang="zh-CN" b="1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    </a:t>
            </a:r>
            <a:endParaRPr lang="en-US" altLang="zh-CN" sz="1800" b="1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35585" y="191135"/>
            <a:ext cx="8568055" cy="461645"/>
            <a:chOff x="371" y="301"/>
            <a:chExt cx="13493" cy="727"/>
          </a:xfrm>
        </p:grpSpPr>
        <p:sp>
          <p:nvSpPr>
            <p:cNvPr id="4" name="箭头: V 形 3"/>
            <p:cNvSpPr/>
            <p:nvPr/>
          </p:nvSpPr>
          <p:spPr>
            <a:xfrm>
              <a:off x="713" y="514"/>
              <a:ext cx="419" cy="48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5" name="箭头: V 形 4"/>
            <p:cNvSpPr/>
            <p:nvPr/>
          </p:nvSpPr>
          <p:spPr>
            <a:xfrm>
              <a:off x="1014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1609" y="992"/>
              <a:ext cx="12255" cy="0"/>
            </a:xfrm>
            <a:prstGeom prst="line">
              <a:avLst/>
            </a:prstGeom>
            <a:ln>
              <a:solidFill>
                <a:schemeClr val="accent2"/>
              </a:solidFill>
              <a:prstDash val="lg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本框 7"/>
            <p:cNvSpPr txBox="1"/>
            <p:nvPr/>
          </p:nvSpPr>
          <p:spPr>
            <a:xfrm>
              <a:off x="1609" y="301"/>
              <a:ext cx="3828" cy="7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>
                  <a:solidFill>
                    <a:schemeClr val="tx2"/>
                  </a:solidFill>
                  <a:cs typeface="+mn-ea"/>
                  <a:sym typeface="+mn-lt"/>
                </a:rPr>
                <a:t>（二）问题提出</a:t>
              </a:r>
            </a:p>
          </p:txBody>
        </p:sp>
        <p:sp>
          <p:nvSpPr>
            <p:cNvPr id="9" name="箭头: V 形 8"/>
            <p:cNvSpPr/>
            <p:nvPr/>
          </p:nvSpPr>
          <p:spPr>
            <a:xfrm>
              <a:off x="371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" name="TextBox 29"/>
          <p:cNvSpPr txBox="1"/>
          <p:nvPr/>
        </p:nvSpPr>
        <p:spPr>
          <a:xfrm>
            <a:off x="395605" y="1131570"/>
            <a:ext cx="8272780" cy="1198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3600" b="1" dirty="0">
                <a:solidFill>
                  <a:schemeClr val="tx2"/>
                </a:solidFill>
                <a:cs typeface="+mn-ea"/>
                <a:sym typeface="+mn-lt"/>
              </a:rPr>
              <a:t>为什么学生对语文现代诗歌学习不上心？</a:t>
            </a:r>
          </a:p>
          <a:p>
            <a:pPr algn="ctr"/>
            <a:endParaRPr lang="zh-CN" altLang="en-US" sz="3600" b="1" dirty="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6" name="TextBox 29"/>
          <p:cNvSpPr txBox="1"/>
          <p:nvPr/>
        </p:nvSpPr>
        <p:spPr>
          <a:xfrm>
            <a:off x="2447129" y="2715642"/>
            <a:ext cx="424847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chemeClr val="tx2"/>
                </a:solidFill>
                <a:cs typeface="+mn-ea"/>
                <a:sym typeface="+mn-lt"/>
              </a:rPr>
              <a:t>社会层面：应试教育的大环境？</a:t>
            </a:r>
            <a:endParaRPr lang="en-US" altLang="zh-CN" sz="2400" b="1" dirty="0">
              <a:solidFill>
                <a:schemeClr val="tx2"/>
              </a:solidFill>
              <a:cs typeface="+mn-ea"/>
              <a:sym typeface="+mn-lt"/>
            </a:endParaRPr>
          </a:p>
          <a:p>
            <a:r>
              <a:rPr lang="zh-CN" altLang="en-US" sz="2400" b="1" dirty="0">
                <a:solidFill>
                  <a:schemeClr val="tx2"/>
                </a:solidFill>
                <a:cs typeface="+mn-ea"/>
                <a:sym typeface="+mn-lt"/>
              </a:rPr>
              <a:t>学校层面：课时安排的不合理？</a:t>
            </a:r>
            <a:endParaRPr lang="en-US" altLang="zh-CN" sz="2400" b="1" dirty="0">
              <a:solidFill>
                <a:schemeClr val="tx2"/>
              </a:solidFill>
              <a:cs typeface="+mn-ea"/>
              <a:sym typeface="+mn-lt"/>
            </a:endParaRPr>
          </a:p>
          <a:p>
            <a:r>
              <a:rPr lang="zh-CN" altLang="en-US" sz="2400" b="1" dirty="0">
                <a:solidFill>
                  <a:schemeClr val="tx2"/>
                </a:solidFill>
                <a:cs typeface="+mn-ea"/>
                <a:sym typeface="+mn-lt"/>
              </a:rPr>
              <a:t>学科层面：教学旨归的偏差感？</a:t>
            </a:r>
            <a:endParaRPr lang="en-US" altLang="zh-CN" sz="2400" b="1" dirty="0">
              <a:solidFill>
                <a:schemeClr val="tx2"/>
              </a:solidFill>
              <a:cs typeface="+mn-ea"/>
              <a:sym typeface="+mn-lt"/>
            </a:endParaRPr>
          </a:p>
          <a:p>
            <a:r>
              <a:rPr lang="zh-CN" altLang="en-US" sz="2400" b="1" dirty="0">
                <a:solidFill>
                  <a:schemeClr val="tx2"/>
                </a:solidFill>
                <a:cs typeface="+mn-ea"/>
                <a:sym typeface="+mn-lt"/>
              </a:rPr>
              <a:t>教师层面：教学方法的不得当？</a:t>
            </a:r>
            <a:endParaRPr lang="en-US" altLang="zh-CN" sz="2400" b="1" dirty="0">
              <a:solidFill>
                <a:schemeClr val="tx2"/>
              </a:solidFill>
              <a:cs typeface="+mn-ea"/>
              <a:sym typeface="+mn-lt"/>
            </a:endParaRPr>
          </a:p>
          <a:p>
            <a:pPr algn="ctr"/>
            <a:r>
              <a:rPr lang="en-US" altLang="zh-CN" sz="2400" b="1" dirty="0">
                <a:solidFill>
                  <a:schemeClr val="tx2"/>
                </a:solidFill>
                <a:cs typeface="+mn-ea"/>
                <a:sym typeface="+mn-lt"/>
              </a:rPr>
              <a:t>……</a:t>
            </a:r>
            <a:endParaRPr lang="zh-CN" altLang="en-US" sz="2400" b="1" dirty="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39115" y="1854835"/>
            <a:ext cx="795718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600" b="1" dirty="0">
                <a:solidFill>
                  <a:schemeClr val="tx2"/>
                </a:solidFill>
                <a:cs typeface="+mn-ea"/>
                <a:sym typeface="+mn-lt"/>
              </a:rPr>
              <a:t>为什么语文课在学生心目中被边缘化？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4" t="7457" r="14512" b="19561"/>
          <a:stretch>
            <a:fillRect/>
          </a:stretch>
        </p:blipFill>
        <p:spPr>
          <a:xfrm flipH="1">
            <a:off x="-1" y="0"/>
            <a:ext cx="9144001" cy="5143500"/>
          </a:xfrm>
          <a:prstGeom prst="rect">
            <a:avLst/>
          </a:prstGeom>
        </p:spPr>
      </p:pic>
      <p:sp>
        <p:nvSpPr>
          <p:cNvPr id="12" name="正五边形 11"/>
          <p:cNvSpPr/>
          <p:nvPr/>
        </p:nvSpPr>
        <p:spPr>
          <a:xfrm>
            <a:off x="3465856" y="1997581"/>
            <a:ext cx="1138555" cy="1090295"/>
          </a:xfrm>
          <a:prstGeom prst="pentagon">
            <a:avLst/>
          </a:prstGeom>
          <a:solidFill>
            <a:schemeClr val="accent1"/>
          </a:solidFill>
          <a:ln>
            <a:noFill/>
          </a:ln>
          <a:effectLst>
            <a:outerShdw blurRad="127000" dist="1016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3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8" name="TextBox 28"/>
          <p:cNvSpPr txBox="1"/>
          <p:nvPr/>
        </p:nvSpPr>
        <p:spPr>
          <a:xfrm>
            <a:off x="3210373" y="2211710"/>
            <a:ext cx="1505643" cy="82994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800" b="1" i="1" u="none" strike="noStrike" kern="0" cap="none" spc="0" normalizeH="0" baseline="0" noProof="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二</a:t>
            </a:r>
            <a:endParaRPr kumimoji="0" lang="en-US" altLang="zh-CN" sz="4800" b="1" i="1" u="none" strike="noStrike" kern="0" cap="none" spc="0" normalizeH="0" baseline="0" noProof="0" dirty="0">
              <a:ln w="18415" cmpd="sng">
                <a:noFill/>
                <a:prstDash val="solid"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9" name="TextBox 29"/>
          <p:cNvSpPr txBox="1"/>
          <p:nvPr/>
        </p:nvSpPr>
        <p:spPr>
          <a:xfrm>
            <a:off x="4842999" y="2283718"/>
            <a:ext cx="4062413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zh-CN" altLang="en-US" sz="3600" b="1" dirty="0">
                <a:solidFill>
                  <a:schemeClr val="tx2"/>
                </a:solidFill>
                <a:cs typeface="+mn-ea"/>
                <a:sym typeface="+mn-lt"/>
              </a:rPr>
              <a:t>知性教育思考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35585" y="191135"/>
            <a:ext cx="8568055" cy="461645"/>
            <a:chOff x="371" y="301"/>
            <a:chExt cx="13493" cy="727"/>
          </a:xfrm>
        </p:grpSpPr>
        <p:sp>
          <p:nvSpPr>
            <p:cNvPr id="4" name="箭头: V 形 3"/>
            <p:cNvSpPr/>
            <p:nvPr/>
          </p:nvSpPr>
          <p:spPr>
            <a:xfrm>
              <a:off x="713" y="514"/>
              <a:ext cx="419" cy="48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5" name="箭头: V 形 4"/>
            <p:cNvSpPr/>
            <p:nvPr/>
          </p:nvSpPr>
          <p:spPr>
            <a:xfrm>
              <a:off x="1014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1609" y="992"/>
              <a:ext cx="12255" cy="0"/>
            </a:xfrm>
            <a:prstGeom prst="line">
              <a:avLst/>
            </a:prstGeom>
            <a:ln>
              <a:solidFill>
                <a:schemeClr val="accent2"/>
              </a:solidFill>
              <a:prstDash val="lg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本框 7"/>
            <p:cNvSpPr txBox="1"/>
            <p:nvPr/>
          </p:nvSpPr>
          <p:spPr>
            <a:xfrm>
              <a:off x="1609" y="301"/>
              <a:ext cx="3828" cy="7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>
                  <a:solidFill>
                    <a:schemeClr val="tx2"/>
                  </a:solidFill>
                  <a:cs typeface="+mn-ea"/>
                  <a:sym typeface="+mn-lt"/>
                </a:rPr>
                <a:t>（一）事实梳理 </a:t>
              </a:r>
            </a:p>
          </p:txBody>
        </p:sp>
        <p:sp>
          <p:nvSpPr>
            <p:cNvPr id="9" name="箭头: V 形 8"/>
            <p:cNvSpPr/>
            <p:nvPr/>
          </p:nvSpPr>
          <p:spPr>
            <a:xfrm>
              <a:off x="371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pic>
        <p:nvPicPr>
          <p:cNvPr id="32" name="图片 3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922" y="771550"/>
            <a:ext cx="7781925" cy="424664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35585" y="191135"/>
            <a:ext cx="8568055" cy="461645"/>
            <a:chOff x="371" y="301"/>
            <a:chExt cx="13493" cy="727"/>
          </a:xfrm>
        </p:grpSpPr>
        <p:sp>
          <p:nvSpPr>
            <p:cNvPr id="4" name="箭头: V 形 3"/>
            <p:cNvSpPr/>
            <p:nvPr/>
          </p:nvSpPr>
          <p:spPr>
            <a:xfrm>
              <a:off x="713" y="514"/>
              <a:ext cx="419" cy="48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5" name="箭头: V 形 4"/>
            <p:cNvSpPr/>
            <p:nvPr/>
          </p:nvSpPr>
          <p:spPr>
            <a:xfrm>
              <a:off x="1014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1609" y="992"/>
              <a:ext cx="12255" cy="0"/>
            </a:xfrm>
            <a:prstGeom prst="line">
              <a:avLst/>
            </a:prstGeom>
            <a:ln>
              <a:solidFill>
                <a:schemeClr val="accent2"/>
              </a:solidFill>
              <a:prstDash val="lg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本框 7"/>
            <p:cNvSpPr txBox="1"/>
            <p:nvPr/>
          </p:nvSpPr>
          <p:spPr>
            <a:xfrm>
              <a:off x="1609" y="301"/>
              <a:ext cx="3828" cy="7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>
                  <a:solidFill>
                    <a:schemeClr val="tx2"/>
                  </a:solidFill>
                  <a:cs typeface="+mn-ea"/>
                  <a:sym typeface="+mn-lt"/>
                </a:rPr>
                <a:t>（一）事实梳理 </a:t>
              </a:r>
            </a:p>
          </p:txBody>
        </p:sp>
        <p:sp>
          <p:nvSpPr>
            <p:cNvPr id="9" name="箭头: V 形 8"/>
            <p:cNvSpPr/>
            <p:nvPr/>
          </p:nvSpPr>
          <p:spPr>
            <a:xfrm>
              <a:off x="371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3471984" y="692799"/>
            <a:ext cx="95065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应然</a:t>
            </a:r>
            <a:endParaRPr lang="en-US" altLang="zh-CN" sz="2800" b="1" dirty="0">
              <a:solidFill>
                <a:srgbClr val="C0000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308304" y="692799"/>
            <a:ext cx="95065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实然</a:t>
            </a:r>
            <a:endParaRPr lang="en-US" altLang="zh-CN" sz="2800" b="1" dirty="0">
              <a:solidFill>
                <a:srgbClr val="C0000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979712" y="1203598"/>
            <a:ext cx="424847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600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学生是语文学习的主体，教师是学习活动的组织者和引导者，语文教学应在师生平等对话的过程中进行。阅读是学生的个性化行为。</a:t>
            </a:r>
            <a:endParaRPr lang="en-US" altLang="zh-CN" sz="1600" b="1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979712" y="2318181"/>
            <a:ext cx="424847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600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诗歌中有作者的独特的情感的表达，应知人论世，联系背景，结合课文和其他文本进行感悟，感受文字背后作者的情感态度。欣赏文学作品，有自己的情感体验，初步领略作品内涵，从中获得对自然、社会、人生的有益启示。</a:t>
            </a:r>
            <a:endParaRPr lang="en-US" altLang="zh-CN" sz="1600" b="1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444208" y="1203598"/>
            <a:ext cx="255091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600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教师引着学生进行关注和思考，引导过多，学生的自主发现和思考的机会少。</a:t>
            </a:r>
            <a:endParaRPr lang="en-US" altLang="zh-CN" sz="1600" b="1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444208" y="2318181"/>
            <a:ext cx="255091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600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对于作者背景以及情感的感悟不充分，对于文本内容的解读和分析以及朗读指导几乎占据全部。</a:t>
            </a:r>
            <a:endParaRPr lang="en-US" altLang="zh-CN" sz="1600" b="1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972414" y="3900246"/>
            <a:ext cx="430183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600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本文蕴含着一定的文化背景和作用，教授这首诗不仅仅是对于诗歌内容本身的教学，同时也可以延伸作者其他作品以及同内涵的其他作品的品读，在理解的基础上更好地指向写作。</a:t>
            </a:r>
            <a:endParaRPr lang="en-US" altLang="zh-CN" sz="1600" b="1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444208" y="3902061"/>
            <a:ext cx="255091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600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文本的解读停留在文本本身，且仅对音韵美、图画美和手法美进行感悟，主题美的引导学习弱化。</a:t>
            </a:r>
            <a:endParaRPr lang="en-US" altLang="zh-CN" sz="1600" b="1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145952" y="949732"/>
            <a:ext cx="3254669" cy="1080700"/>
            <a:chOff x="145952" y="949732"/>
            <a:chExt cx="3254669" cy="1080700"/>
          </a:xfrm>
        </p:grpSpPr>
        <p:sp>
          <p:nvSpPr>
            <p:cNvPr id="16" name="文本框 15"/>
            <p:cNvSpPr txBox="1"/>
            <p:nvPr/>
          </p:nvSpPr>
          <p:spPr>
            <a:xfrm>
              <a:off x="145952" y="949732"/>
              <a:ext cx="2762250" cy="4264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600" b="1" dirty="0">
                  <a:solidFill>
                    <a:srgbClr val="C00000"/>
                  </a:solidFill>
                  <a:latin typeface="华文楷体" panose="02010600040101010101" pitchFamily="2" charset="-122"/>
                  <a:ea typeface="华文楷体" panose="02010600040101010101" pitchFamily="2" charset="-122"/>
                  <a:cs typeface="Times New Roman" panose="02020603050405020304" pitchFamily="18" charset="0"/>
                </a:rPr>
                <a:t>1.</a:t>
              </a:r>
              <a:r>
                <a:rPr lang="zh-CN" altLang="en-US" sz="1600" b="1" dirty="0">
                  <a:solidFill>
                    <a:srgbClr val="C00000"/>
                  </a:solidFill>
                  <a:latin typeface="华文楷体" panose="02010600040101010101" pitchFamily="2" charset="-122"/>
                  <a:ea typeface="华文楷体" panose="02010600040101010101" pitchFamily="2" charset="-122"/>
                  <a:cs typeface="Times New Roman" panose="02020603050405020304" pitchFamily="18" charset="0"/>
                </a:rPr>
                <a:t>背离课标精神</a:t>
              </a: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166111" y="1277000"/>
              <a:ext cx="3234510" cy="4264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600" b="1" dirty="0">
                  <a:solidFill>
                    <a:srgbClr val="C00000"/>
                  </a:solidFill>
                  <a:latin typeface="华文楷体" panose="02010600040101010101" pitchFamily="2" charset="-122"/>
                  <a:ea typeface="华文楷体" panose="02010600040101010101" pitchFamily="2" charset="-122"/>
                  <a:cs typeface="Times New Roman" panose="02020603050405020304" pitchFamily="18" charset="0"/>
                </a:rPr>
                <a:t>（</a:t>
              </a:r>
              <a:r>
                <a:rPr lang="en-US" altLang="zh-CN" sz="1600" b="1" dirty="0">
                  <a:solidFill>
                    <a:srgbClr val="C00000"/>
                  </a:solidFill>
                  <a:latin typeface="华文楷体" panose="02010600040101010101" pitchFamily="2" charset="-122"/>
                  <a:ea typeface="华文楷体" panose="02010600040101010101" pitchFamily="2" charset="-122"/>
                  <a:cs typeface="Times New Roman" panose="02020603050405020304" pitchFamily="18" charset="0"/>
                </a:rPr>
                <a:t>1</a:t>
              </a:r>
              <a:r>
                <a:rPr lang="zh-CN" altLang="en-US" sz="1600" b="1" dirty="0">
                  <a:solidFill>
                    <a:srgbClr val="C00000"/>
                  </a:solidFill>
                  <a:latin typeface="华文楷体" panose="02010600040101010101" pitchFamily="2" charset="-122"/>
                  <a:ea typeface="华文楷体" panose="02010600040101010101" pitchFamily="2" charset="-122"/>
                  <a:cs typeface="Times New Roman" panose="02020603050405020304" pitchFamily="18" charset="0"/>
                </a:rPr>
                <a:t>）丧失学生主体</a:t>
              </a: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166111" y="1603969"/>
              <a:ext cx="3234510" cy="4264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600" b="1" dirty="0">
                  <a:solidFill>
                    <a:srgbClr val="C00000"/>
                  </a:solidFill>
                  <a:latin typeface="华文楷体" panose="02010600040101010101" pitchFamily="2" charset="-122"/>
                  <a:ea typeface="华文楷体" panose="02010600040101010101" pitchFamily="2" charset="-122"/>
                  <a:cs typeface="Times New Roman" panose="02020603050405020304" pitchFamily="18" charset="0"/>
                </a:rPr>
                <a:t>（</a:t>
              </a:r>
              <a:r>
                <a:rPr lang="en-US" altLang="zh-CN" sz="1600" b="1" dirty="0">
                  <a:solidFill>
                    <a:srgbClr val="C00000"/>
                  </a:solidFill>
                  <a:latin typeface="华文楷体" panose="02010600040101010101" pitchFamily="2" charset="-122"/>
                  <a:ea typeface="华文楷体" panose="02010600040101010101" pitchFamily="2" charset="-122"/>
                  <a:cs typeface="Times New Roman" panose="02020603050405020304" pitchFamily="18" charset="0"/>
                </a:rPr>
                <a:t>2</a:t>
              </a:r>
              <a:r>
                <a:rPr lang="zh-CN" altLang="en-US" sz="1600" b="1" dirty="0">
                  <a:solidFill>
                    <a:srgbClr val="C00000"/>
                  </a:solidFill>
                  <a:latin typeface="华文楷体" panose="02010600040101010101" pitchFamily="2" charset="-122"/>
                  <a:ea typeface="华文楷体" panose="02010600040101010101" pitchFamily="2" charset="-122"/>
                  <a:cs typeface="Times New Roman" panose="02020603050405020304" pitchFamily="18" charset="0"/>
                </a:rPr>
                <a:t>）凸显教师主导</a:t>
              </a:r>
            </a:p>
          </p:txBody>
        </p:sp>
      </p:grpSp>
      <p:sp>
        <p:nvSpPr>
          <p:cNvPr id="19" name="文本框 18"/>
          <p:cNvSpPr txBox="1"/>
          <p:nvPr/>
        </p:nvSpPr>
        <p:spPr>
          <a:xfrm>
            <a:off x="145952" y="2756945"/>
            <a:ext cx="2762250" cy="4264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b="1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2.</a:t>
            </a:r>
            <a:r>
              <a:rPr lang="zh-CN" altLang="en-US" sz="1600" b="1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弱化作者主体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107504" y="4193768"/>
            <a:ext cx="2762250" cy="4264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b="1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3.</a:t>
            </a:r>
            <a:r>
              <a:rPr lang="zh-CN" altLang="en-US" sz="1600" b="1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模糊文本定位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5" grpId="0"/>
      <p:bldP spid="19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35585" y="191135"/>
            <a:ext cx="8568055" cy="461645"/>
            <a:chOff x="371" y="301"/>
            <a:chExt cx="13493" cy="727"/>
          </a:xfrm>
        </p:grpSpPr>
        <p:sp>
          <p:nvSpPr>
            <p:cNvPr id="4" name="箭头: V 形 3"/>
            <p:cNvSpPr/>
            <p:nvPr/>
          </p:nvSpPr>
          <p:spPr>
            <a:xfrm>
              <a:off x="713" y="514"/>
              <a:ext cx="419" cy="48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5" name="箭头: V 形 4"/>
            <p:cNvSpPr/>
            <p:nvPr/>
          </p:nvSpPr>
          <p:spPr>
            <a:xfrm>
              <a:off x="1014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1609" y="992"/>
              <a:ext cx="12255" cy="0"/>
            </a:xfrm>
            <a:prstGeom prst="line">
              <a:avLst/>
            </a:prstGeom>
            <a:ln>
              <a:solidFill>
                <a:schemeClr val="accent2"/>
              </a:solidFill>
              <a:prstDash val="lg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本框 7"/>
            <p:cNvSpPr txBox="1"/>
            <p:nvPr/>
          </p:nvSpPr>
          <p:spPr>
            <a:xfrm>
              <a:off x="1609" y="301"/>
              <a:ext cx="3828" cy="7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>
                  <a:solidFill>
                    <a:schemeClr val="tx2"/>
                  </a:solidFill>
                  <a:cs typeface="+mn-ea"/>
                  <a:sym typeface="+mn-lt"/>
                </a:rPr>
                <a:t>（二）归因分析</a:t>
              </a:r>
            </a:p>
          </p:txBody>
        </p:sp>
        <p:sp>
          <p:nvSpPr>
            <p:cNvPr id="9" name="箭头: V 形 8"/>
            <p:cNvSpPr/>
            <p:nvPr/>
          </p:nvSpPr>
          <p:spPr>
            <a:xfrm>
              <a:off x="371" y="507"/>
              <a:ext cx="419" cy="485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aphicFrame>
        <p:nvGraphicFramePr>
          <p:cNvPr id="3" name="表格 5"/>
          <p:cNvGraphicFramePr>
            <a:graphicFrameLocks noGrp="1"/>
          </p:cNvGraphicFramePr>
          <p:nvPr/>
        </p:nvGraphicFramePr>
        <p:xfrm>
          <a:off x="251520" y="987574"/>
          <a:ext cx="8568056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24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1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具体教学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认知活动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dirty="0"/>
                        <a:t>思维定位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所属</a:t>
                      </a:r>
                      <a:endParaRPr lang="en-US" altLang="zh-CN" dirty="0"/>
                    </a:p>
                    <a:p>
                      <a:pPr algn="ctr"/>
                      <a:r>
                        <a:rPr lang="zh-CN" altLang="en-US" dirty="0"/>
                        <a:t>核心素养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/>
                        <a:t>教师借助</a:t>
                      </a:r>
                      <a:r>
                        <a:rPr lang="en-US" altLang="zh-CN" dirty="0"/>
                        <a:t>PPT</a:t>
                      </a:r>
                      <a:r>
                        <a:rPr lang="zh-CN" altLang="en-US" dirty="0"/>
                        <a:t>介绍体裁、作者、作品，要求学生进行记录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听讲、识记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dirty="0"/>
                        <a:t>直觉思维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dirty="0"/>
                        <a:t>语言运用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/>
                        <a:t>教师要求全班跟着配乐齐声朗读课文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诵读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6845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dirty="0"/>
                        <a:t>直觉思维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6845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dirty="0"/>
                        <a:t>语言运用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/>
                        <a:t>教师要求学生关注注释理解字义并说出对文中重点字词的感受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听讲、识记、简单表达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6845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dirty="0"/>
                        <a:t>直觉思维、</a:t>
                      </a:r>
                    </a:p>
                    <a:p>
                      <a:pPr algn="l"/>
                      <a:r>
                        <a:rPr lang="zh-CN" altLang="en-US" dirty="0"/>
                        <a:t>逻辑思维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6845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dirty="0"/>
                        <a:t>语言运用、</a:t>
                      </a:r>
                    </a:p>
                    <a:p>
                      <a:pPr algn="l"/>
                      <a:r>
                        <a:rPr lang="zh-CN" altLang="en-US" dirty="0"/>
                        <a:t>思维能力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/>
                        <a:t>教师给出总结并要求学生将</a:t>
                      </a:r>
                      <a:r>
                        <a:rPr lang="en-US" altLang="zh-CN" dirty="0"/>
                        <a:t>PPT</a:t>
                      </a:r>
                      <a:r>
                        <a:rPr lang="zh-CN" altLang="en-US" dirty="0"/>
                        <a:t>上总结内容进行旁批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听讲、识记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dirty="0"/>
                        <a:t>直觉思维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dirty="0"/>
                        <a:t>语言运用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/>
                        <a:t>教师要求完成作业本并用想象和联想的手法写作周记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练习、识记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dirty="0"/>
                        <a:t>直觉思维、</a:t>
                      </a:r>
                      <a:endParaRPr lang="en-US" altLang="zh-CN" dirty="0"/>
                    </a:p>
                    <a:p>
                      <a:pPr algn="l"/>
                      <a:r>
                        <a:rPr lang="zh-CN" altLang="en-US" dirty="0"/>
                        <a:t>创造思维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dirty="0"/>
                        <a:t>语言运用、</a:t>
                      </a:r>
                      <a:endParaRPr lang="en-US" altLang="zh-CN" dirty="0"/>
                    </a:p>
                    <a:p>
                      <a:pPr algn="l"/>
                      <a:r>
                        <a:rPr lang="zh-CN" altLang="en-US" dirty="0"/>
                        <a:t>思维能力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Box 29"/>
          <p:cNvSpPr txBox="1"/>
          <p:nvPr/>
        </p:nvSpPr>
        <p:spPr>
          <a:xfrm>
            <a:off x="501650" y="3863003"/>
            <a:ext cx="819891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chemeClr val="tx2"/>
                </a:solidFill>
                <a:cs typeface="+mn-ea"/>
                <a:sym typeface="+mn-lt"/>
              </a:rPr>
              <a:t>      长期和大量的简单、机械、重复的思维活动的运用，导致“少慢差费”的语文教学课堂的出现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FIRST_PUBLISH" val="1"/>
  <p:tag name="ISPRING_PRESENTATION_TITLE" val="商务简约工作总结汇报述职报告PPT模板"/>
  <p:tag name="KSO_WPP_MARK_KEY" val="17eff5c8-8648-4bf1-9d5b-abfb433f917a"/>
  <p:tag name="COMMONDATA" val="eyJoZGlkIjoiMmRmYjY1NTZiYTU0MTJjYzIwNDkyOWQwZjI3YTgzYzQifQ=="/>
</p:tagLst>
</file>

<file path=ppt/theme/theme1.xml><?xml version="1.0" encoding="utf-8"?>
<a:theme xmlns:a="http://schemas.openxmlformats.org/drawingml/2006/main" name="第一PPT，www.1ppt.com">
  <a:themeElements>
    <a:clrScheme name="自定义 1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BA8D2D"/>
      </a:accent1>
      <a:accent2>
        <a:srgbClr val="293247"/>
      </a:accent2>
      <a:accent3>
        <a:srgbClr val="A5A5A5"/>
      </a:accent3>
      <a:accent4>
        <a:srgbClr val="767171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4isgtluu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自定义 12">
    <a:dk1>
      <a:srgbClr val="000000"/>
    </a:dk1>
    <a:lt1>
      <a:srgbClr val="FFFFFF"/>
    </a:lt1>
    <a:dk2>
      <a:srgbClr val="44546A"/>
    </a:dk2>
    <a:lt2>
      <a:srgbClr val="E7E6E6"/>
    </a:lt2>
    <a:accent1>
      <a:srgbClr val="BA8D2D"/>
    </a:accent1>
    <a:accent2>
      <a:srgbClr val="293247"/>
    </a:accent2>
    <a:accent3>
      <a:srgbClr val="A5A5A5"/>
    </a:accent3>
    <a:accent4>
      <a:srgbClr val="767171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自定义 12">
    <a:dk1>
      <a:srgbClr val="000000"/>
    </a:dk1>
    <a:lt1>
      <a:srgbClr val="FFFFFF"/>
    </a:lt1>
    <a:dk2>
      <a:srgbClr val="44546A"/>
    </a:dk2>
    <a:lt2>
      <a:srgbClr val="E7E6E6"/>
    </a:lt2>
    <a:accent1>
      <a:srgbClr val="BA8D2D"/>
    </a:accent1>
    <a:accent2>
      <a:srgbClr val="293247"/>
    </a:accent2>
    <a:accent3>
      <a:srgbClr val="A5A5A5"/>
    </a:accent3>
    <a:accent4>
      <a:srgbClr val="767171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自定义 12">
    <a:dk1>
      <a:srgbClr val="000000"/>
    </a:dk1>
    <a:lt1>
      <a:srgbClr val="FFFFFF"/>
    </a:lt1>
    <a:dk2>
      <a:srgbClr val="44546A"/>
    </a:dk2>
    <a:lt2>
      <a:srgbClr val="E7E6E6"/>
    </a:lt2>
    <a:accent1>
      <a:srgbClr val="BA8D2D"/>
    </a:accent1>
    <a:accent2>
      <a:srgbClr val="293247"/>
    </a:accent2>
    <a:accent3>
      <a:srgbClr val="A5A5A5"/>
    </a:accent3>
    <a:accent4>
      <a:srgbClr val="767171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自定义 12">
    <a:dk1>
      <a:srgbClr val="000000"/>
    </a:dk1>
    <a:lt1>
      <a:srgbClr val="FFFFFF"/>
    </a:lt1>
    <a:dk2>
      <a:srgbClr val="44546A"/>
    </a:dk2>
    <a:lt2>
      <a:srgbClr val="E7E6E6"/>
    </a:lt2>
    <a:accent1>
      <a:srgbClr val="BA8D2D"/>
    </a:accent1>
    <a:accent2>
      <a:srgbClr val="293247"/>
    </a:accent2>
    <a:accent3>
      <a:srgbClr val="A5A5A5"/>
    </a:accent3>
    <a:accent4>
      <a:srgbClr val="767171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2372</Words>
  <Application>Microsoft Office PowerPoint</Application>
  <PresentationFormat>全屏显示(16:9)</PresentationFormat>
  <Paragraphs>293</Paragraphs>
  <Slides>30</Slides>
  <Notes>30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30</vt:i4>
      </vt:variant>
    </vt:vector>
  </HeadingPairs>
  <TitlesOfParts>
    <vt:vector size="41" baseType="lpstr">
      <vt:lpstr>CIDFont</vt:lpstr>
      <vt:lpstr>等线</vt:lpstr>
      <vt:lpstr>华文楷体</vt:lpstr>
      <vt:lpstr>楷体</vt:lpstr>
      <vt:lpstr>宋体</vt:lpstr>
      <vt:lpstr>微软雅黑</vt:lpstr>
      <vt:lpstr>Arial</vt:lpstr>
      <vt:lpstr>Calibri</vt:lpstr>
      <vt:lpstr>Times New Roman</vt:lpstr>
      <vt:lpstr>第一PPT，www.1ppt.com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第一PPT</Manager>
  <Company>第一PPT，www.1ppt.com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月度工作总结</dc:title>
  <dc:creator>第一PPT</dc:creator>
  <cp:keywords>www.1ppt.com</cp:keywords>
  <dc:description>www.1ppt.com</dc:description>
  <cp:lastModifiedBy>叶 舒蕾</cp:lastModifiedBy>
  <cp:revision>148</cp:revision>
  <dcterms:created xsi:type="dcterms:W3CDTF">2016-05-27T01:37:00Z</dcterms:created>
  <dcterms:modified xsi:type="dcterms:W3CDTF">2022-11-11T05:41:50Z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2052-11.1.0.12763</vt:lpwstr>
  </property>
  <property fmtid="{D5CDD505-2E9C-101B-9397-08002B2CF9AE}" pid="3" name="KSORubyTemplateID">
    <vt:lpwstr>2</vt:lpwstr>
  </property>
  <property fmtid="{D5CDD505-2E9C-101B-9397-08002B2CF9AE}" pid="4" name="ICV">
    <vt:lpwstr>86009A9F69F94CC6920B470BB8DDBF5E</vt:lpwstr>
  </property>
</Properties>
</file>